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7" r:id="rId2"/>
    <p:sldId id="420" r:id="rId3"/>
    <p:sldId id="417" r:id="rId4"/>
    <p:sldId id="419" r:id="rId5"/>
    <p:sldId id="421" r:id="rId6"/>
    <p:sldId id="42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5928"/>
  </p:normalViewPr>
  <p:slideViewPr>
    <p:cSldViewPr snapToGrid="0" snapToObjects="1">
      <p:cViewPr varScale="1">
        <p:scale>
          <a:sx n="113" d="100"/>
          <a:sy n="113" d="100"/>
        </p:scale>
        <p:origin x="192" y="216"/>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2155B3-B77A-D14A-85D7-9DEC9F8B5D49}" type="datetimeFigureOut">
              <a:rPr lang="en-US" smtClean="0"/>
              <a:t>3/26/20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9D1C0A-38A3-9142-82DD-856C2477F49C}" type="slidenum">
              <a:rPr lang="en-US" smtClean="0"/>
              <a:t>‹#›</a:t>
            </a:fld>
            <a:endParaRPr lang="en-US"/>
          </a:p>
        </p:txBody>
      </p:sp>
    </p:spTree>
    <p:extLst>
      <p:ext uri="{BB962C8B-B14F-4D97-AF65-F5344CB8AC3E}">
        <p14:creationId xmlns:p14="http://schemas.microsoft.com/office/powerpoint/2010/main" val="2205303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90525"/>
            <a:ext cx="2705100" cy="1522413"/>
          </a:xfrm>
        </p:spPr>
      </p:sp>
      <p:sp>
        <p:nvSpPr>
          <p:cNvPr id="3" name="Notes Placeholder 2"/>
          <p:cNvSpPr>
            <a:spLocks noGrp="1"/>
          </p:cNvSpPr>
          <p:nvPr>
            <p:ph type="body" idx="1"/>
          </p:nvPr>
        </p:nvSpPr>
        <p:spPr>
          <a:xfrm>
            <a:off x="685800" y="2153920"/>
            <a:ext cx="5486400" cy="6531293"/>
          </a:xfrm>
        </p:spPr>
        <p:txBody>
          <a:bodyPr/>
          <a:lstStyle/>
          <a:p>
            <a:r>
              <a:rPr lang="en-US" dirty="0"/>
              <a:t>Slide Discussion</a:t>
            </a:r>
          </a:p>
          <a:p>
            <a:endParaRPr lang="en-US" dirty="0"/>
          </a:p>
          <a:p>
            <a:pPr lvl="0" fontAlgn="ctr">
              <a:spcBef>
                <a:spcPct val="30000"/>
              </a:spcBef>
              <a:spcAft>
                <a:spcPct val="0"/>
              </a:spcAft>
              <a:defRPr/>
            </a:pPr>
            <a:r>
              <a:rPr lang="en-US" altLang="en-US" dirty="0">
                <a:ea typeface="ＭＳ Ｐゴシック" panose="020B0600070205080204" pitchFamily="34" charset="-128"/>
              </a:rPr>
              <a:t>Slide Discussion</a:t>
            </a:r>
          </a:p>
          <a:p>
            <a:r>
              <a:rPr lang="en-US" altLang="en-US" b="1" dirty="0">
                <a:ea typeface="ＭＳ Ｐゴシック" panose="020B0600070205080204" pitchFamily="34" charset="-128"/>
              </a:rPr>
              <a:t>Here are two other kinds of emergencies. They are both health emergencies </a:t>
            </a:r>
            <a:r>
              <a:rPr lang="en-US" b="1" dirty="0"/>
              <a:t>that are caused by a virus that spreads and causes many people to get sick. We are going to talk about two kinds of health emergencies – an epidemic and a pandemic.</a:t>
            </a:r>
          </a:p>
          <a:p>
            <a:endParaRPr lang="en-US" dirty="0"/>
          </a:p>
          <a:p>
            <a:pPr fontAlgn="base"/>
            <a:r>
              <a:rPr lang="en-US" b="1" dirty="0"/>
              <a:t>An </a:t>
            </a:r>
            <a:r>
              <a:rPr lang="en-US" b="1" i="1" dirty="0"/>
              <a:t>epidemic</a:t>
            </a:r>
            <a:r>
              <a:rPr lang="en-US" b="1" dirty="0"/>
              <a:t> is an outbreak of a disease that occurs over a wide geographic area and affects an exceptionally high proportion of the population.</a:t>
            </a:r>
          </a:p>
          <a:p>
            <a:pPr fontAlgn="base"/>
            <a:r>
              <a:rPr lang="en-US" b="1" dirty="0"/>
              <a:t>An epidemic is an event in which a disease is </a:t>
            </a:r>
            <a:r>
              <a:rPr lang="en-US" b="1" i="1" dirty="0"/>
              <a:t>actively </a:t>
            </a:r>
            <a:r>
              <a:rPr lang="en-US" b="1" dirty="0"/>
              <a:t>spreading. </a:t>
            </a:r>
          </a:p>
          <a:p>
            <a:pPr fontAlgn="base"/>
            <a:endParaRPr lang="en-US" b="1" dirty="0"/>
          </a:p>
          <a:p>
            <a:pPr fontAlgn="base"/>
            <a:r>
              <a:rPr lang="en-US" b="1" dirty="0"/>
              <a:t>A </a:t>
            </a:r>
            <a:r>
              <a:rPr lang="en-US" b="1" i="1" dirty="0"/>
              <a:t>pandemic</a:t>
            </a:r>
            <a:r>
              <a:rPr lang="en-US" b="1" dirty="0"/>
              <a:t> is when a disease affects a whole country or the entire world.</a:t>
            </a:r>
          </a:p>
          <a:p>
            <a:pPr fontAlgn="ctr"/>
            <a:endParaRPr lang="en-US" altLang="en-US" b="1" dirty="0">
              <a:ea typeface="ＭＳ Ｐゴシック" panose="020B0600070205080204" pitchFamily="34" charset="-128"/>
            </a:endParaRPr>
          </a:p>
          <a:p>
            <a:pPr fontAlgn="ctr"/>
            <a:r>
              <a:rPr lang="en-US" altLang="en-US" b="1" dirty="0">
                <a:ea typeface="ＭＳ Ｐゴシック" panose="020B0600070205080204" pitchFamily="34" charset="-128"/>
              </a:rPr>
              <a:t>Who can name a disease that has caused an epidemic or a pandemic?</a:t>
            </a:r>
            <a:br>
              <a:rPr lang="en-US" altLang="en-US" b="1" dirty="0">
                <a:ea typeface="ＭＳ Ｐゴシック" panose="020B0600070205080204" pitchFamily="34" charset="-128"/>
              </a:rPr>
            </a:br>
            <a:r>
              <a:rPr lang="en-US" altLang="en-US" dirty="0">
                <a:ea typeface="ＭＳ Ｐゴシック" panose="020B0600070205080204" pitchFamily="34" charset="-128"/>
              </a:rPr>
              <a:t>(Guide students to respond.)</a:t>
            </a:r>
            <a:br>
              <a:rPr lang="en-US" altLang="en-US" b="1" dirty="0">
                <a:ea typeface="ＭＳ Ｐゴシック" panose="020B0600070205080204" pitchFamily="34" charset="-128"/>
              </a:rPr>
            </a:br>
            <a:r>
              <a:rPr lang="en-US" altLang="en-US" b="1" dirty="0">
                <a:ea typeface="ＭＳ Ｐゴシック" panose="020B0600070205080204" pitchFamily="34" charset="-128"/>
              </a:rPr>
              <a:t>&gt;Coronavirus (COVID-19)</a:t>
            </a:r>
          </a:p>
          <a:p>
            <a:pPr fontAlgn="ctr"/>
            <a:r>
              <a:rPr lang="en-US" altLang="en-US" b="1" dirty="0">
                <a:ea typeface="ＭＳ Ｐゴシック" panose="020B0600070205080204" pitchFamily="34" charset="-128"/>
              </a:rPr>
              <a:t>&gt;Meningitis</a:t>
            </a:r>
          </a:p>
          <a:p>
            <a:pPr fontAlgn="ctr"/>
            <a:r>
              <a:rPr lang="en-US" altLang="en-US" b="1" dirty="0">
                <a:ea typeface="ＭＳ Ｐゴシック" panose="020B0600070205080204" pitchFamily="34" charset="-128"/>
              </a:rPr>
              <a:t>&gt;The Swine Flu</a:t>
            </a:r>
          </a:p>
          <a:p>
            <a:pPr fontAlgn="ctr"/>
            <a:r>
              <a:rPr lang="en-US" altLang="en-US" b="1" dirty="0">
                <a:ea typeface="ＭＳ Ｐゴシック" panose="020B0600070205080204" pitchFamily="34" charset="-128"/>
              </a:rPr>
              <a:t>&gt;Ebola Virus Disease</a:t>
            </a:r>
          </a:p>
          <a:p>
            <a:pPr fontAlgn="ctr"/>
            <a:r>
              <a:rPr lang="en-US" altLang="en-US" b="1" dirty="0">
                <a:ea typeface="ＭＳ Ｐゴシック" panose="020B0600070205080204" pitchFamily="34" charset="-128"/>
              </a:rPr>
              <a:t>&gt;Polio</a:t>
            </a:r>
            <a:endParaRPr lang="en-US" altLang="en-US" dirty="0">
              <a:ea typeface="ＭＳ Ｐゴシック" panose="020B0600070205080204" pitchFamily="34" charset="-128"/>
            </a:endParaRPr>
          </a:p>
          <a:p>
            <a:pPr fontAlgn="base"/>
            <a:endParaRPr lang="en-US" dirty="0"/>
          </a:p>
          <a:p>
            <a:endParaRPr lang="en-US" dirty="0"/>
          </a:p>
        </p:txBody>
      </p:sp>
      <p:sp>
        <p:nvSpPr>
          <p:cNvPr id="4" name="Slide Number Placeholder 3"/>
          <p:cNvSpPr>
            <a:spLocks noGrp="1"/>
          </p:cNvSpPr>
          <p:nvPr>
            <p:ph type="sldNum" sz="quarter" idx="5"/>
          </p:nvPr>
        </p:nvSpPr>
        <p:spPr/>
        <p:txBody>
          <a:bodyPr/>
          <a:lstStyle/>
          <a:p>
            <a:fld id="{25EF4FD7-DF84-1141-939A-A3EF81845DAC}" type="slidenum">
              <a:rPr lang="en-US" smtClean="0"/>
              <a:t>1</a:t>
            </a:fld>
            <a:endParaRPr lang="en-US" dirty="0"/>
          </a:p>
        </p:txBody>
      </p:sp>
    </p:spTree>
    <p:extLst>
      <p:ext uri="{BB962C8B-B14F-4D97-AF65-F5344CB8AC3E}">
        <p14:creationId xmlns:p14="http://schemas.microsoft.com/office/powerpoint/2010/main" val="667162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3938" y="390525"/>
            <a:ext cx="2028825" cy="1522413"/>
          </a:xfrm>
        </p:spPr>
      </p:sp>
      <p:sp>
        <p:nvSpPr>
          <p:cNvPr id="3" name="Notes Placeholder 2"/>
          <p:cNvSpPr>
            <a:spLocks noGrp="1"/>
          </p:cNvSpPr>
          <p:nvPr>
            <p:ph type="body" idx="1"/>
          </p:nvPr>
        </p:nvSpPr>
        <p:spPr>
          <a:xfrm>
            <a:off x="685800" y="2153920"/>
            <a:ext cx="5486400" cy="6531293"/>
          </a:xfrm>
        </p:spPr>
        <p:txBody>
          <a:bodyPr/>
          <a:lstStyle/>
          <a:p>
            <a:r>
              <a:rPr lang="en-US" dirty="0"/>
              <a:t>Slide Discussion</a:t>
            </a:r>
          </a:p>
          <a:p>
            <a:r>
              <a:rPr lang="en-US" b="1" dirty="0"/>
              <a:t>In order to stop an epidemic or pandemic virus, it is important to learn and know how it spreads from person to person. Once we know how a virus spreads, we can make a plan to slow or stop it from spreading.</a:t>
            </a:r>
          </a:p>
          <a:p>
            <a:endParaRPr lang="en-US" b="1" dirty="0"/>
          </a:p>
          <a:p>
            <a:r>
              <a:rPr lang="en-US" b="1" dirty="0"/>
              <a:t>The best way to prevent illness is to avoid being exposed to the virus.</a:t>
            </a:r>
          </a:p>
          <a:p>
            <a:endParaRPr lang="en-US" b="1" dirty="0"/>
          </a:p>
          <a:p>
            <a:r>
              <a:rPr lang="en-US" b="1" dirty="0"/>
              <a:t>It is important to listen to information from health officials and from our leaders in order for us to learn about an epidemic or a pandemic virus. Information may be presented in the news on TV or sent through the use of the internet. Be careful to be sure your information is coming from a reliable source.</a:t>
            </a:r>
          </a:p>
          <a:p>
            <a:endParaRPr lang="en-US" b="1" dirty="0"/>
          </a:p>
          <a:p>
            <a:endParaRPr lang="en-US" b="1" dirty="0"/>
          </a:p>
          <a:p>
            <a:endParaRPr lang="en-US" b="1" dirty="0"/>
          </a:p>
          <a:p>
            <a:endParaRPr lang="en-US" dirty="0"/>
          </a:p>
        </p:txBody>
      </p:sp>
      <p:sp>
        <p:nvSpPr>
          <p:cNvPr id="4" name="Slide Number Placeholder 3"/>
          <p:cNvSpPr>
            <a:spLocks noGrp="1"/>
          </p:cNvSpPr>
          <p:nvPr>
            <p:ph type="sldNum" sz="quarter" idx="5"/>
          </p:nvPr>
        </p:nvSpPr>
        <p:spPr/>
        <p:txBody>
          <a:bodyPr/>
          <a:lstStyle/>
          <a:p>
            <a:fld id="{25EF4FD7-DF84-1141-939A-A3EF81845DAC}" type="slidenum">
              <a:rPr lang="en-US" smtClean="0"/>
              <a:t>2</a:t>
            </a:fld>
            <a:endParaRPr lang="en-US" dirty="0"/>
          </a:p>
        </p:txBody>
      </p:sp>
    </p:spTree>
    <p:extLst>
      <p:ext uri="{BB962C8B-B14F-4D97-AF65-F5344CB8AC3E}">
        <p14:creationId xmlns:p14="http://schemas.microsoft.com/office/powerpoint/2010/main" val="762638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90525"/>
            <a:ext cx="2705100" cy="1522413"/>
          </a:xfrm>
        </p:spPr>
      </p:sp>
      <p:sp>
        <p:nvSpPr>
          <p:cNvPr id="3" name="Notes Placeholder 2"/>
          <p:cNvSpPr>
            <a:spLocks noGrp="1"/>
          </p:cNvSpPr>
          <p:nvPr>
            <p:ph type="body" idx="1"/>
          </p:nvPr>
        </p:nvSpPr>
        <p:spPr>
          <a:xfrm>
            <a:off x="685799" y="2153920"/>
            <a:ext cx="5832987" cy="6709861"/>
          </a:xfrm>
        </p:spPr>
        <p:txBody>
          <a:bodyPr/>
          <a:lstStyle/>
          <a:p>
            <a:r>
              <a:rPr lang="en-US" dirty="0"/>
              <a:t>Slide Discussion</a:t>
            </a:r>
          </a:p>
          <a:p>
            <a:r>
              <a:rPr lang="en-US" b="1" dirty="0"/>
              <a:t>If we know that a virus is spread by people passing germs to each other, what is do you think is one of the most important things we can do to stay healthy AND to keep others healthy?</a:t>
            </a:r>
          </a:p>
          <a:p>
            <a:r>
              <a:rPr lang="en-US" dirty="0"/>
              <a:t>(Guide students to respond.)</a:t>
            </a:r>
          </a:p>
          <a:p>
            <a:r>
              <a:rPr lang="en-US" b="1" dirty="0"/>
              <a:t>&gt;Washing our hands</a:t>
            </a:r>
          </a:p>
          <a:p>
            <a:endParaRPr lang="en-US" dirty="0"/>
          </a:p>
          <a:p>
            <a:r>
              <a:rPr lang="en-US" b="1" dirty="0"/>
              <a:t>YES! Handwashing can help prevent illness. It is one of the best ways to remove germs, avoid getting sick, and prevent the spread of germs to others. It involves five simple and effective steps: Wet, Lather, Scrub, Rinse, Dry. </a:t>
            </a:r>
            <a:r>
              <a:rPr lang="en-US" altLang="en-US" b="1" dirty="0">
                <a:ea typeface="ＭＳ Ｐゴシック" panose="020B0600070205080204" pitchFamily="34" charset="-128"/>
              </a:rPr>
              <a:t>We also need to remember to wash all parts of our hands: </a:t>
            </a:r>
            <a:br>
              <a:rPr lang="en-US" altLang="en-US" b="1" dirty="0">
                <a:ea typeface="ＭＳ Ｐゴシック" panose="020B0600070205080204" pitchFamily="34" charset="-128"/>
              </a:rPr>
            </a:br>
            <a:r>
              <a:rPr lang="en-US" altLang="en-US" b="1" dirty="0">
                <a:ea typeface="ＭＳ Ｐゴシック" panose="020B0600070205080204" pitchFamily="34" charset="-128"/>
              </a:rPr>
              <a:t>the front</a:t>
            </a:r>
            <a:br>
              <a:rPr lang="en-US" altLang="en-US" b="1" dirty="0">
                <a:ea typeface="ＭＳ Ｐゴシック" panose="020B0600070205080204" pitchFamily="34" charset="-128"/>
              </a:rPr>
            </a:br>
            <a:r>
              <a:rPr lang="en-US" altLang="en-US" b="1" dirty="0">
                <a:ea typeface="ＭＳ Ｐゴシック" panose="020B0600070205080204" pitchFamily="34" charset="-128"/>
              </a:rPr>
              <a:t>the back</a:t>
            </a:r>
            <a:br>
              <a:rPr lang="en-US" altLang="en-US" b="1" dirty="0">
                <a:ea typeface="ＭＳ Ｐゴシック" panose="020B0600070205080204" pitchFamily="34" charset="-128"/>
              </a:rPr>
            </a:br>
            <a:r>
              <a:rPr lang="en-US" altLang="en-US" b="1" dirty="0">
                <a:ea typeface="ＭＳ Ｐゴシック" panose="020B0600070205080204" pitchFamily="34" charset="-128"/>
              </a:rPr>
              <a:t>between our fingers </a:t>
            </a:r>
            <a:br>
              <a:rPr lang="en-US" altLang="en-US" b="1" dirty="0">
                <a:ea typeface="ＭＳ Ｐゴシック" panose="020B0600070205080204" pitchFamily="34" charset="-128"/>
              </a:rPr>
            </a:br>
            <a:r>
              <a:rPr lang="en-US" altLang="en-US" b="1" dirty="0">
                <a:ea typeface="ＭＳ Ｐゴシック" panose="020B0600070205080204" pitchFamily="34" charset="-128"/>
              </a:rPr>
              <a:t>and around our wrists </a:t>
            </a:r>
          </a:p>
          <a:p>
            <a:r>
              <a:rPr lang="en-US" b="1" dirty="0"/>
              <a:t>Wash your hands often with soap and water for at least 20 seconds, especially after you have been in a public place, or after blowing your nose, coughing, or sneezing. If no soap and water is available, use hand sanitizer as your second choice.</a:t>
            </a:r>
          </a:p>
          <a:p>
            <a:endParaRPr lang="en-US" b="1" dirty="0"/>
          </a:p>
          <a:p>
            <a:r>
              <a:rPr lang="en-US" b="1" dirty="0"/>
              <a:t>Remember that germs can enter the body through nose, mouth, and eyes so try not to touch your face.</a:t>
            </a:r>
          </a:p>
          <a:p>
            <a:endParaRPr lang="en-US" b="1" dirty="0"/>
          </a:p>
          <a:p>
            <a:r>
              <a:rPr lang="en-US" b="1" dirty="0"/>
              <a:t>We will talk more about germs and hand washing in Lesson 6 – You Body Belongs to You!</a:t>
            </a:r>
          </a:p>
          <a:p>
            <a:endParaRPr lang="en-US" b="1" dirty="0"/>
          </a:p>
          <a:p>
            <a:r>
              <a:rPr lang="en-US" u="sng" dirty="0">
                <a:ea typeface="ＭＳ Ｐゴシック" charset="0"/>
                <a:cs typeface="ＭＳ Ｐゴシック" charset="0"/>
              </a:rPr>
              <a:t>Instant Practice Activity</a:t>
            </a:r>
            <a:endParaRPr lang="en-US" u="sng" dirty="0"/>
          </a:p>
          <a:p>
            <a:r>
              <a:rPr lang="en-US" dirty="0">
                <a:ea typeface="ＭＳ Ｐゴシック" charset="0"/>
                <a:cs typeface="ＭＳ Ｐゴシック" charset="0"/>
              </a:rPr>
              <a:t>Washing hands. Help students to go through the motions of pretending to wash their hands for 20 seconds as described above. (</a:t>
            </a:r>
            <a:r>
              <a:rPr lang="en-US" altLang="en-US" dirty="0">
                <a:ea typeface="ＭＳ Ｐゴシック" panose="020B0600070205080204" pitchFamily="34" charset="-128"/>
              </a:rPr>
              <a:t>Some people use the trick of counting from 1 to 20 and saying Mississippi between each number or singing the happy birthday song to themselves to help them remember how long to keep washing their hands.)</a:t>
            </a:r>
          </a:p>
          <a:p>
            <a:endParaRPr lang="en-US" altLang="en-US" b="1" dirty="0">
              <a:ea typeface="ＭＳ Ｐゴシック" panose="020B0600070205080204" pitchFamily="34" charset="-128"/>
            </a:endParaRPr>
          </a:p>
          <a:p>
            <a:endParaRPr lang="en-US" b="1"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F4FD7-DF84-1141-939A-A3EF81845DAC}" type="slidenum">
              <a:rPr lang="en-US" smtClean="0"/>
              <a:t>3</a:t>
            </a:fld>
            <a:endParaRPr lang="en-US" dirty="0"/>
          </a:p>
        </p:txBody>
      </p:sp>
    </p:spTree>
    <p:extLst>
      <p:ext uri="{BB962C8B-B14F-4D97-AF65-F5344CB8AC3E}">
        <p14:creationId xmlns:p14="http://schemas.microsoft.com/office/powerpoint/2010/main" val="818483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90525"/>
            <a:ext cx="2705100" cy="1522413"/>
          </a:xfrm>
        </p:spPr>
      </p:sp>
      <p:sp>
        <p:nvSpPr>
          <p:cNvPr id="3" name="Notes Placeholder 2"/>
          <p:cNvSpPr>
            <a:spLocks noGrp="1"/>
          </p:cNvSpPr>
          <p:nvPr>
            <p:ph type="body" idx="1"/>
          </p:nvPr>
        </p:nvSpPr>
        <p:spPr>
          <a:xfrm>
            <a:off x="685800" y="2153920"/>
            <a:ext cx="5486400" cy="6531293"/>
          </a:xfrm>
        </p:spPr>
        <p:txBody>
          <a:bodyPr/>
          <a:lstStyle/>
          <a:p>
            <a:r>
              <a:rPr lang="en-US" dirty="0"/>
              <a:t>Slide Discussion</a:t>
            </a:r>
          </a:p>
          <a:p>
            <a:r>
              <a:rPr lang="en-US" b="1" dirty="0"/>
              <a:t>If we know that a virus is spread by between people who are in close contact with one another, what can we do to help prevent the spread?</a:t>
            </a:r>
          </a:p>
          <a:p>
            <a:r>
              <a:rPr lang="en-US" dirty="0"/>
              <a:t>(Guide students to respond.)</a:t>
            </a:r>
          </a:p>
          <a:p>
            <a:r>
              <a:rPr lang="en-US" b="1" dirty="0"/>
              <a:t>&gt;Stay at home</a:t>
            </a:r>
          </a:p>
          <a:p>
            <a:r>
              <a:rPr lang="en-US" b="1" dirty="0"/>
              <a:t>&gt;Don’t get too close to people</a:t>
            </a:r>
          </a:p>
          <a:p>
            <a:r>
              <a:rPr lang="en-US" b="1" dirty="0"/>
              <a:t>&gt;Give people space</a:t>
            </a:r>
          </a:p>
          <a:p>
            <a:r>
              <a:rPr lang="en-US" b="1" dirty="0"/>
              <a:t>&gt;Don’t go to public places where there are crowds of people </a:t>
            </a:r>
          </a:p>
          <a:p>
            <a:r>
              <a:rPr lang="en-US" b="1" dirty="0"/>
              <a:t>   (movies, malls, sports events)</a:t>
            </a:r>
          </a:p>
          <a:p>
            <a:endParaRPr lang="en-US" b="1" dirty="0"/>
          </a:p>
          <a:p>
            <a:r>
              <a:rPr lang="en-US" b="1" dirty="0"/>
              <a:t>It is very important to avoid close contact with people who are sick or with people who may be carrying germ without knowing it. Social distancing is putting space (usually 3-6 feet) between yourself and other people. This can help to slow the spread of a virus and can be especially important during a health epidemic or pandemic.</a:t>
            </a:r>
          </a:p>
          <a:p>
            <a:endParaRPr lang="en-US" b="1" dirty="0"/>
          </a:p>
          <a:p>
            <a:r>
              <a:rPr lang="en-US" u="sng" dirty="0">
                <a:ea typeface="ＭＳ Ｐゴシック" charset="0"/>
                <a:cs typeface="ＭＳ Ｐゴシック" charset="0"/>
              </a:rPr>
              <a:t>Instant Practice Activity</a:t>
            </a:r>
            <a:endParaRPr lang="en-US" u="sng" dirty="0"/>
          </a:p>
          <a:p>
            <a:r>
              <a:rPr lang="en-US" dirty="0">
                <a:ea typeface="ＭＳ Ｐゴシック" charset="0"/>
                <a:cs typeface="ＭＳ Ｐゴシック" charset="0"/>
              </a:rPr>
              <a:t>Social distancing practice. Call on students or tell all students to stand up and practice social distancing (3-6 feet apart) as they act out the situations listed below. </a:t>
            </a:r>
            <a:r>
              <a:rPr lang="en-US" dirty="0"/>
              <a:t>Remind student to be kind and courteous. Coach them through this activity as needed. </a:t>
            </a:r>
            <a:endParaRPr lang="en-US" dirty="0">
              <a:ea typeface="ＭＳ Ｐゴシック" charset="0"/>
              <a:cs typeface="ＭＳ Ｐゴシック" charset="0"/>
            </a:endParaRPr>
          </a:p>
          <a:p>
            <a:pPr marL="171450" indent="-171450">
              <a:buFont typeface="Arial" panose="020B0604020202020204" pitchFamily="34" charset="0"/>
              <a:buChar char="•"/>
            </a:pPr>
            <a:r>
              <a:rPr lang="en-US" altLang="en-US" dirty="0">
                <a:ea typeface="ＭＳ Ｐゴシック" charset="0"/>
              </a:rPr>
              <a:t>Standing in line to pay for something at the store</a:t>
            </a:r>
          </a:p>
          <a:p>
            <a:pPr marL="171450" indent="-171450">
              <a:buFont typeface="Arial" panose="020B0604020202020204" pitchFamily="34" charset="0"/>
              <a:buChar char="•"/>
            </a:pPr>
            <a:r>
              <a:rPr lang="en-US" altLang="en-US" dirty="0">
                <a:ea typeface="ＭＳ Ｐゴシック" charset="0"/>
              </a:rPr>
              <a:t>Ordering food inside a fast food restaurant</a:t>
            </a:r>
          </a:p>
          <a:p>
            <a:pPr marL="171450" indent="-171450">
              <a:buFont typeface="Arial" panose="020B0604020202020204" pitchFamily="34" charset="0"/>
              <a:buChar char="•"/>
            </a:pPr>
            <a:r>
              <a:rPr lang="en-US" altLang="en-US" dirty="0">
                <a:ea typeface="ＭＳ Ｐゴシック" charset="0"/>
              </a:rPr>
              <a:t>Asking for help in a grocery store</a:t>
            </a:r>
          </a:p>
          <a:p>
            <a:pPr marL="171450" indent="-171450">
              <a:buFont typeface="Arial" panose="020B0604020202020204" pitchFamily="34" charset="0"/>
              <a:buChar char="•"/>
            </a:pPr>
            <a:r>
              <a:rPr lang="en-US" altLang="en-US" dirty="0">
                <a:ea typeface="ＭＳ Ｐゴシック" charset="0"/>
              </a:rPr>
              <a:t>Talking with a friend that you haven’t seen for a while</a:t>
            </a:r>
          </a:p>
          <a:p>
            <a:pPr marL="171450" indent="-171450">
              <a:buFont typeface="Arial" panose="020B0604020202020204" pitchFamily="34" charset="0"/>
              <a:buChar char="•"/>
            </a:pPr>
            <a:r>
              <a:rPr lang="en-US" altLang="en-US" dirty="0">
                <a:ea typeface="ＭＳ Ｐゴシック" charset="0"/>
              </a:rPr>
              <a:t>Taking your dog for a walk and running into a neighbor who want to chat</a:t>
            </a:r>
          </a:p>
          <a:p>
            <a:pPr marL="171450" indent="-171450">
              <a:buFont typeface="Arial" panose="020B0604020202020204" pitchFamily="34" charset="0"/>
              <a:buChar char="•"/>
            </a:pPr>
            <a:r>
              <a:rPr lang="en-US" altLang="en-US" dirty="0">
                <a:ea typeface="ＭＳ Ｐゴシック" charset="0"/>
              </a:rPr>
              <a:t>A friend wants to give you a hug</a:t>
            </a:r>
          </a:p>
          <a:p>
            <a:pPr marL="171450" indent="-171450">
              <a:buFont typeface="Arial" panose="020B0604020202020204" pitchFamily="34" charset="0"/>
              <a:buChar char="•"/>
            </a:pPr>
            <a:r>
              <a:rPr lang="en-US" altLang="en-US" dirty="0">
                <a:ea typeface="ＭＳ Ｐゴシック" charset="0"/>
              </a:rPr>
              <a:t>A friend stands too close to you</a:t>
            </a:r>
          </a:p>
          <a:p>
            <a:endParaRPr lang="en-US" altLang="en-US" dirty="0">
              <a:ea typeface="ＭＳ Ｐゴシック" charset="0"/>
            </a:endParaRPr>
          </a:p>
          <a:p>
            <a:pPr marL="171450" indent="-171450">
              <a:buFont typeface="Arial" panose="020B0604020202020204" pitchFamily="34" charset="0"/>
              <a:buChar char="•"/>
            </a:pPr>
            <a:endParaRPr lang="en-US" altLang="en-US" dirty="0">
              <a:ea typeface="ＭＳ Ｐゴシック" panose="020B0600070205080204" pitchFamily="34" charset="-128"/>
            </a:endParaRPr>
          </a:p>
          <a:p>
            <a:endParaRPr lang="en-US" b="1" dirty="0"/>
          </a:p>
        </p:txBody>
      </p:sp>
      <p:sp>
        <p:nvSpPr>
          <p:cNvPr id="4" name="Slide Number Placeholder 3"/>
          <p:cNvSpPr>
            <a:spLocks noGrp="1"/>
          </p:cNvSpPr>
          <p:nvPr>
            <p:ph type="sldNum" sz="quarter" idx="5"/>
          </p:nvPr>
        </p:nvSpPr>
        <p:spPr/>
        <p:txBody>
          <a:bodyPr/>
          <a:lstStyle/>
          <a:p>
            <a:fld id="{25EF4FD7-DF84-1141-939A-A3EF81845DAC}" type="slidenum">
              <a:rPr lang="en-US" smtClean="0"/>
              <a:t>4</a:t>
            </a:fld>
            <a:endParaRPr lang="en-US" dirty="0"/>
          </a:p>
        </p:txBody>
      </p:sp>
    </p:spTree>
    <p:extLst>
      <p:ext uri="{BB962C8B-B14F-4D97-AF65-F5344CB8AC3E}">
        <p14:creationId xmlns:p14="http://schemas.microsoft.com/office/powerpoint/2010/main" val="2237896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90525"/>
            <a:ext cx="2705100" cy="1522413"/>
          </a:xfrm>
        </p:spPr>
      </p:sp>
      <p:sp>
        <p:nvSpPr>
          <p:cNvPr id="3" name="Notes Placeholder 2"/>
          <p:cNvSpPr>
            <a:spLocks noGrp="1"/>
          </p:cNvSpPr>
          <p:nvPr>
            <p:ph type="body" idx="1"/>
          </p:nvPr>
        </p:nvSpPr>
        <p:spPr>
          <a:xfrm>
            <a:off x="685800" y="2153920"/>
            <a:ext cx="5486400" cy="6531293"/>
          </a:xfrm>
        </p:spPr>
        <p:txBody>
          <a:bodyPr/>
          <a:lstStyle/>
          <a:p>
            <a:r>
              <a:rPr lang="en-US" dirty="0"/>
              <a:t>Slide Discussion</a:t>
            </a:r>
          </a:p>
          <a:p>
            <a:r>
              <a:rPr lang="en-US" b="1" dirty="0"/>
              <a:t>Many viruses are spread through droplets produced when an infected person coughs or sneezes. These droplets can land in the mouths or noses of people who are nearby or possibly be inhaled into the lungs.</a:t>
            </a:r>
          </a:p>
          <a:p>
            <a:endParaRPr lang="en-US" b="1" dirty="0"/>
          </a:p>
          <a:p>
            <a:r>
              <a:rPr lang="en-US" b="1" dirty="0"/>
              <a:t>If we know that a virus is spread by coughing or sneezing, what can we do to help prevent the spread?</a:t>
            </a:r>
          </a:p>
          <a:p>
            <a:r>
              <a:rPr lang="en-US" dirty="0"/>
              <a:t>(Allow/Guide students to respond.)</a:t>
            </a:r>
          </a:p>
          <a:p>
            <a:r>
              <a:rPr lang="en-US" b="1" dirty="0"/>
              <a:t>&gt;Cover our mouths with a tissue</a:t>
            </a:r>
          </a:p>
          <a:p>
            <a:r>
              <a:rPr lang="en-US" b="1" dirty="0"/>
              <a:t>&gt;Use a tissue and then throw it away</a:t>
            </a:r>
          </a:p>
          <a:p>
            <a:r>
              <a:rPr lang="en-US" b="1" dirty="0"/>
              <a:t>&gt;Turn head away from others and cough or sneeze into our sleeve</a:t>
            </a:r>
          </a:p>
          <a:p>
            <a:r>
              <a:rPr lang="en-US" b="1" dirty="0"/>
              <a:t>&gt;Wash our hands after we cough or sneeze</a:t>
            </a:r>
          </a:p>
          <a:p>
            <a:r>
              <a:rPr lang="en-US" b="1" dirty="0"/>
              <a:t>&gt;Stay at home if we are coughing or sneezing</a:t>
            </a:r>
          </a:p>
          <a:p>
            <a:r>
              <a:rPr lang="en-US" b="1" dirty="0"/>
              <a:t>&gt;Wear a facemask</a:t>
            </a:r>
          </a:p>
          <a:p>
            <a:endParaRPr lang="en-US" dirty="0"/>
          </a:p>
          <a:p>
            <a:r>
              <a:rPr lang="en-US" b="1" dirty="0"/>
              <a:t>Some people wear facemasks to help block droplets in the air from people who sneeze or cough. </a:t>
            </a:r>
          </a:p>
          <a:p>
            <a:pPr marL="171450" indent="-171450">
              <a:buFont typeface="Arial" panose="020B0604020202020204" pitchFamily="34" charset="0"/>
              <a:buChar char="•"/>
            </a:pPr>
            <a:r>
              <a:rPr lang="en-US" b="1" dirty="0"/>
              <a:t>If you are sick: You should wear a facemask when you are around other people (e.g., sharing a room or vehicle) and before you enter a healthcare provider’s office. If you are not able to wear a facemask (for example, because it causes trouble breathing), then you should do your best to cover your coughs and sneezes, and people who are caring for you should wear a facemask if they enter your room. </a:t>
            </a:r>
          </a:p>
          <a:p>
            <a:pPr marL="171450" indent="-171450">
              <a:buFont typeface="Arial" panose="020B0604020202020204" pitchFamily="34" charset="0"/>
              <a:buChar char="•"/>
            </a:pPr>
            <a:r>
              <a:rPr lang="en-US" b="1" dirty="0"/>
              <a:t>If you are NOT sick: You do not need to wear a facemask unless you are caring for someone who is sick (and they are not able to wear a facemask). Facemasks should be saved for caregivers.</a:t>
            </a:r>
          </a:p>
          <a:p>
            <a:endParaRPr lang="en-US" dirty="0"/>
          </a:p>
          <a:p>
            <a:r>
              <a:rPr lang="en-US" u="sng" dirty="0">
                <a:ea typeface="ＭＳ Ｐゴシック" charset="0"/>
                <a:cs typeface="ＭＳ Ｐゴシック" charset="0"/>
              </a:rPr>
              <a:t>Instant Practice Activity</a:t>
            </a:r>
            <a:endParaRPr lang="en-US" u="sng" dirty="0"/>
          </a:p>
          <a:p>
            <a:r>
              <a:rPr lang="en-US" b="0" dirty="0">
                <a:ea typeface="ＭＳ Ｐゴシック" charset="0"/>
                <a:cs typeface="ＭＳ Ｐゴシック" charset="0"/>
              </a:rPr>
              <a:t>Cough or sneeze when no tissue available. Help students to go through the motions of t</a:t>
            </a:r>
            <a:r>
              <a:rPr lang="en-US" b="0" dirty="0"/>
              <a:t>urning head away from others and coughing or sneezing into their sleeve</a:t>
            </a:r>
            <a:r>
              <a:rPr lang="en-US" b="0" dirty="0">
                <a:ea typeface="ＭＳ Ｐゴシック" charset="0"/>
              </a:rPr>
              <a:t>. </a:t>
            </a:r>
            <a:r>
              <a:rPr lang="en-US" b="0" dirty="0">
                <a:ea typeface="ＭＳ Ｐゴシック" charset="0"/>
                <a:cs typeface="ＭＳ Ｐゴシック" charset="0"/>
              </a:rPr>
              <a:t> Remind all to wash hands as soon as they are able.</a:t>
            </a:r>
            <a:endParaRPr lang="en-US" b="0" dirty="0"/>
          </a:p>
        </p:txBody>
      </p:sp>
      <p:sp>
        <p:nvSpPr>
          <p:cNvPr id="4" name="Slide Number Placeholder 3"/>
          <p:cNvSpPr>
            <a:spLocks noGrp="1"/>
          </p:cNvSpPr>
          <p:nvPr>
            <p:ph type="sldNum" sz="quarter" idx="5"/>
          </p:nvPr>
        </p:nvSpPr>
        <p:spPr/>
        <p:txBody>
          <a:bodyPr/>
          <a:lstStyle/>
          <a:p>
            <a:fld id="{25EF4FD7-DF84-1141-939A-A3EF81845DAC}" type="slidenum">
              <a:rPr lang="en-US" smtClean="0"/>
              <a:t>5</a:t>
            </a:fld>
            <a:endParaRPr lang="en-US" dirty="0"/>
          </a:p>
        </p:txBody>
      </p:sp>
    </p:spTree>
    <p:extLst>
      <p:ext uri="{BB962C8B-B14F-4D97-AF65-F5344CB8AC3E}">
        <p14:creationId xmlns:p14="http://schemas.microsoft.com/office/powerpoint/2010/main" val="1599130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3938" y="390525"/>
            <a:ext cx="2028825" cy="1522413"/>
          </a:xfrm>
        </p:spPr>
      </p:sp>
      <p:sp>
        <p:nvSpPr>
          <p:cNvPr id="3" name="Notes Placeholder 2"/>
          <p:cNvSpPr>
            <a:spLocks noGrp="1"/>
          </p:cNvSpPr>
          <p:nvPr>
            <p:ph type="body" idx="1"/>
          </p:nvPr>
        </p:nvSpPr>
        <p:spPr>
          <a:xfrm>
            <a:off x="685800" y="2153920"/>
            <a:ext cx="5486400" cy="6531293"/>
          </a:xfrm>
        </p:spPr>
        <p:txBody>
          <a:bodyPr/>
          <a:lstStyle/>
          <a:p>
            <a:r>
              <a:rPr lang="en-US" dirty="0"/>
              <a:t>Slide Discussion</a:t>
            </a:r>
          </a:p>
          <a:p>
            <a:pPr fontAlgn="ctr"/>
            <a:r>
              <a:rPr lang="en-US" altLang="en-US" b="1" dirty="0">
                <a:latin typeface="Times" pitchFamily="2" charset="0"/>
                <a:ea typeface="ＭＳ Ｐゴシック" panose="020B0600070205080204" pitchFamily="34" charset="-128"/>
              </a:rPr>
              <a:t>Just like in any emergency, during a health epidemic or pandemic, it is important to remember these 4 things:</a:t>
            </a:r>
          </a:p>
          <a:p>
            <a:pPr marL="228600" indent="-228600">
              <a:buAutoNum type="arabicPeriod"/>
            </a:pPr>
            <a:r>
              <a:rPr lang="en-US" b="1" dirty="0">
                <a:latin typeface="Times" charset="0"/>
                <a:ea typeface="ＭＳ Ｐゴシック" charset="0"/>
                <a:cs typeface="ＭＳ Ｐゴシック" charset="0"/>
              </a:rPr>
              <a:t>Stay calm. You will be able to think and respond better if you are not panicked. </a:t>
            </a:r>
          </a:p>
          <a:p>
            <a:pPr marL="228600" indent="-228600">
              <a:buAutoNum type="arabicPeriod"/>
            </a:pPr>
            <a:r>
              <a:rPr lang="en-US" b="1" dirty="0">
                <a:latin typeface="Times" charset="0"/>
                <a:ea typeface="ＭＳ Ｐゴシック" charset="0"/>
                <a:cs typeface="ＭＳ Ｐゴシック" charset="0"/>
              </a:rPr>
              <a:t>Listen. Listen to instructions that you need to follow. </a:t>
            </a:r>
          </a:p>
          <a:p>
            <a:pPr marL="228600" indent="-228600">
              <a:buAutoNum type="arabicPeriod"/>
            </a:pPr>
            <a:r>
              <a:rPr lang="en-US" b="1" dirty="0">
                <a:latin typeface="Times" charset="0"/>
                <a:ea typeface="ＭＳ Ｐゴシック" charset="0"/>
                <a:cs typeface="ＭＳ Ｐゴシック" charset="0"/>
              </a:rPr>
              <a:t>Think. Think about your health safety and the health safety of others</a:t>
            </a:r>
          </a:p>
          <a:p>
            <a:pPr marL="228600" indent="-228600">
              <a:buAutoNum type="arabicPeriod"/>
            </a:pPr>
            <a:r>
              <a:rPr lang="en-US" b="1" dirty="0">
                <a:latin typeface="Times" charset="0"/>
                <a:ea typeface="ＭＳ Ｐゴシック" charset="0"/>
                <a:cs typeface="ＭＳ Ｐゴシック" charset="0"/>
              </a:rPr>
              <a:t>Act. Do what you need to do to protect yourself and others.</a:t>
            </a:r>
          </a:p>
          <a:p>
            <a:pPr marL="228600" indent="-228600">
              <a:buAutoNum type="arabicPeriod"/>
            </a:pPr>
            <a:endParaRPr lang="en-US" altLang="en-US" b="1" dirty="0">
              <a:latin typeface="Times" charset="0"/>
              <a:ea typeface="ＭＳ Ｐゴシック" charset="0"/>
            </a:endParaRPr>
          </a:p>
          <a:p>
            <a:r>
              <a:rPr lang="en-US" u="sng" dirty="0">
                <a:ea typeface="ＭＳ Ｐゴシック" charset="0"/>
                <a:cs typeface="ＭＳ Ｐゴシック" charset="0"/>
              </a:rPr>
              <a:t>Instant Practice Activity</a:t>
            </a:r>
            <a:endParaRPr lang="en-US" u="sng" dirty="0"/>
          </a:p>
          <a:p>
            <a:r>
              <a:rPr lang="en-US" dirty="0">
                <a:ea typeface="ＭＳ Ｐゴシック" charset="0"/>
                <a:cs typeface="ＭＳ Ｐゴシック" charset="0"/>
              </a:rPr>
              <a:t>Things to remember. Go around from one student to the next asking them to recall in order and by memory, one of the 4 things to remember in an emergency situation. Once the 4 items have been named, start again until every student has a chance to respond. Coach as needed.</a:t>
            </a:r>
            <a:endParaRPr lang="en-US" altLang="en-US" b="1" dirty="0">
              <a:ea typeface="ＭＳ Ｐゴシック" panose="020B0600070205080204" pitchFamily="34" charset="-128"/>
            </a:endParaRPr>
          </a:p>
          <a:p>
            <a:pPr marL="228600" indent="-228600">
              <a:buAutoNum type="arabicPeriod"/>
            </a:pPr>
            <a:endParaRPr lang="en-US" altLang="en-US" b="1" dirty="0">
              <a:latin typeface="Times" pitchFamily="2" charset="0"/>
              <a:ea typeface="ＭＳ Ｐゴシック" panose="020B0600070205080204" pitchFamily="34" charset="-128"/>
            </a:endParaRPr>
          </a:p>
          <a:p>
            <a:endParaRPr lang="en-US" dirty="0"/>
          </a:p>
        </p:txBody>
      </p:sp>
      <p:sp>
        <p:nvSpPr>
          <p:cNvPr id="4" name="Slide Number Placeholder 3"/>
          <p:cNvSpPr>
            <a:spLocks noGrp="1"/>
          </p:cNvSpPr>
          <p:nvPr>
            <p:ph type="sldNum" sz="quarter" idx="5"/>
          </p:nvPr>
        </p:nvSpPr>
        <p:spPr/>
        <p:txBody>
          <a:bodyPr/>
          <a:lstStyle/>
          <a:p>
            <a:fld id="{25EF4FD7-DF84-1141-939A-A3EF81845DAC}" type="slidenum">
              <a:rPr lang="en-US" smtClean="0"/>
              <a:t>6</a:t>
            </a:fld>
            <a:endParaRPr lang="en-US" dirty="0"/>
          </a:p>
        </p:txBody>
      </p:sp>
    </p:spTree>
    <p:extLst>
      <p:ext uri="{BB962C8B-B14F-4D97-AF65-F5344CB8AC3E}">
        <p14:creationId xmlns:p14="http://schemas.microsoft.com/office/powerpoint/2010/main" val="627923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57C39-01B9-904C-AF71-0AF32F9AEC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965EE4A-DE22-8F42-9A90-0050E8F004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1687A5-3888-0344-A8B0-D0BDEFADF54D}"/>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5" name="Footer Placeholder 4">
            <a:extLst>
              <a:ext uri="{FF2B5EF4-FFF2-40B4-BE49-F238E27FC236}">
                <a16:creationId xmlns:a16="http://schemas.microsoft.com/office/drawing/2014/main" id="{091FF594-E997-6D4C-A25D-53E18CD4F9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197CD2-279A-2142-9778-912DA076C993}"/>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2430741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43DE2-80C9-564A-9D61-26E3111620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896E3BE-EEFC-AC41-A6C9-FFB46076E94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F342D7-0F3A-7A4F-B2F3-6D18A4059BA8}"/>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5" name="Footer Placeholder 4">
            <a:extLst>
              <a:ext uri="{FF2B5EF4-FFF2-40B4-BE49-F238E27FC236}">
                <a16:creationId xmlns:a16="http://schemas.microsoft.com/office/drawing/2014/main" id="{42097460-BAEF-3745-9971-7501F5E28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B6234C-357F-AB41-BE11-DEA1FCE0631C}"/>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2392059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BD2059-7A13-5D47-A0C6-C323508BB0B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3E22926-0922-F241-B5F4-7C96497109F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CBA94E-D415-AE41-8D7D-30B833BB6860}"/>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5" name="Footer Placeholder 4">
            <a:extLst>
              <a:ext uri="{FF2B5EF4-FFF2-40B4-BE49-F238E27FC236}">
                <a16:creationId xmlns:a16="http://schemas.microsoft.com/office/drawing/2014/main" id="{4CCDAD43-0882-FF40-B0C3-85CA88F628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7D6A38-6B4F-0844-92A7-D99BDBB3B283}"/>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651667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BCC53-0A3E-6745-A3F2-2D2313BF72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5FC269-F694-394D-89F9-4DD7B13D203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C3F66B-0F0A-4C48-B0DE-312C0E484D55}"/>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5" name="Footer Placeholder 4">
            <a:extLst>
              <a:ext uri="{FF2B5EF4-FFF2-40B4-BE49-F238E27FC236}">
                <a16:creationId xmlns:a16="http://schemas.microsoft.com/office/drawing/2014/main" id="{77BE2FEB-F487-1244-A5D7-BC6616DC8D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249CF-E748-1847-9B73-39388207C975}"/>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3086807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4FF95-3C5D-A24A-B3F8-A6897602253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0807A8B-E2CF-5240-BA21-313BBA9E6F2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A1DB8C8-1728-AC48-AAD9-A32A18DEDA22}"/>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5" name="Footer Placeholder 4">
            <a:extLst>
              <a:ext uri="{FF2B5EF4-FFF2-40B4-BE49-F238E27FC236}">
                <a16:creationId xmlns:a16="http://schemas.microsoft.com/office/drawing/2014/main" id="{3818611D-CA92-374B-86A7-4E7B4B8B7F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4191A0-C9C6-864B-95EF-7B1D1B36CB68}"/>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716007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B5FC0-E954-E944-B1B5-AC55A969BF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E94CD4-4E02-1849-B781-F4D5FEC26AE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9A69DD-3338-C74B-B3CD-E7972161017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8F7EEA3-F26F-7948-8289-1D02ACD18AAB}"/>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6" name="Footer Placeholder 5">
            <a:extLst>
              <a:ext uri="{FF2B5EF4-FFF2-40B4-BE49-F238E27FC236}">
                <a16:creationId xmlns:a16="http://schemas.microsoft.com/office/drawing/2014/main" id="{2936FCAD-141A-2549-8E13-7472606E13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7F9F46-AFB2-6D4B-BC0A-1ECEF5CC7387}"/>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2587913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49169-AC90-E542-8F27-D75D7EEDC5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94B46BE-11C6-984C-B54B-1ABE86E1F5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32CF61A-CF33-204B-8BA8-20B9BC4C188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A19528-03A7-8D4E-B069-ADC138A444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F62708C-96A7-014E-ABCD-6EA6FE7C761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42B8A2-2537-434B-8BCA-1A13577583C0}"/>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8" name="Footer Placeholder 7">
            <a:extLst>
              <a:ext uri="{FF2B5EF4-FFF2-40B4-BE49-F238E27FC236}">
                <a16:creationId xmlns:a16="http://schemas.microsoft.com/office/drawing/2014/main" id="{DEF285A6-AFAC-9D45-B5DC-A2EC1B15AA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0B65A1F-476B-7142-A57C-69FE9D4F36BB}"/>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934334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8EDC3-6B67-544B-A251-DA7C13F841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997994B-7296-464C-A9C8-83E626BD9629}"/>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4" name="Footer Placeholder 3">
            <a:extLst>
              <a:ext uri="{FF2B5EF4-FFF2-40B4-BE49-F238E27FC236}">
                <a16:creationId xmlns:a16="http://schemas.microsoft.com/office/drawing/2014/main" id="{344EA86E-2C22-BB4E-9A59-DA390A6F00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CEAF353-24C2-5043-BC77-F8429F755078}"/>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541112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6A51EC-BECD-CD48-9AED-F8ABCCB64ED7}"/>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3" name="Footer Placeholder 2">
            <a:extLst>
              <a:ext uri="{FF2B5EF4-FFF2-40B4-BE49-F238E27FC236}">
                <a16:creationId xmlns:a16="http://schemas.microsoft.com/office/drawing/2014/main" id="{E55F2DC8-CE01-8745-9629-7A1026712DD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27E71FB-1092-6B47-85E6-CB380A916C51}"/>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893831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51F7-3E0C-AA4F-A61E-F165BA39DE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B8BC2D2-C6E1-0E4A-8CEA-0FD4401F08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46F30FE-D8A0-9441-8972-C8A5EDB721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37387FB-A797-A34B-9154-F063F37DD55E}"/>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6" name="Footer Placeholder 5">
            <a:extLst>
              <a:ext uri="{FF2B5EF4-FFF2-40B4-BE49-F238E27FC236}">
                <a16:creationId xmlns:a16="http://schemas.microsoft.com/office/drawing/2014/main" id="{A88A0BB2-BF9E-DD40-9775-95043F3DA2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DEDE51-B140-6046-A353-02C3447484A6}"/>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577590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2D726-B638-3943-9644-28D1A49F3E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6A03D76-39E0-5048-9A95-F9726ED6EC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977ABAB-9CCF-7D43-ABF1-F69803D7B7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C11A7DA-28DE-294D-B393-D9CF12AD044A}"/>
              </a:ext>
            </a:extLst>
          </p:cNvPr>
          <p:cNvSpPr>
            <a:spLocks noGrp="1"/>
          </p:cNvSpPr>
          <p:nvPr>
            <p:ph type="dt" sz="half" idx="10"/>
          </p:nvPr>
        </p:nvSpPr>
        <p:spPr/>
        <p:txBody>
          <a:bodyPr/>
          <a:lstStyle/>
          <a:p>
            <a:fld id="{0FBCEEB2-92B7-004B-A75D-D49626950F94}" type="datetimeFigureOut">
              <a:rPr lang="en-US" smtClean="0"/>
              <a:t>3/26/20</a:t>
            </a:fld>
            <a:endParaRPr lang="en-US"/>
          </a:p>
        </p:txBody>
      </p:sp>
      <p:sp>
        <p:nvSpPr>
          <p:cNvPr id="6" name="Footer Placeholder 5">
            <a:extLst>
              <a:ext uri="{FF2B5EF4-FFF2-40B4-BE49-F238E27FC236}">
                <a16:creationId xmlns:a16="http://schemas.microsoft.com/office/drawing/2014/main" id="{E237F150-B124-3145-8682-2D877FA14B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5F0029-85F6-E947-9DA3-8F20FD773362}"/>
              </a:ext>
            </a:extLst>
          </p:cNvPr>
          <p:cNvSpPr>
            <a:spLocks noGrp="1"/>
          </p:cNvSpPr>
          <p:nvPr>
            <p:ph type="sldNum" sz="quarter" idx="12"/>
          </p:nvPr>
        </p:nvSpPr>
        <p:spPr/>
        <p:txBody>
          <a:bodyPr/>
          <a:lstStyle/>
          <a:p>
            <a:fld id="{1BC866F5-2AD5-E34D-96FB-2BE8C47CCEFA}" type="slidenum">
              <a:rPr lang="en-US" smtClean="0"/>
              <a:t>‹#›</a:t>
            </a:fld>
            <a:endParaRPr lang="en-US"/>
          </a:p>
        </p:txBody>
      </p:sp>
    </p:spTree>
    <p:extLst>
      <p:ext uri="{BB962C8B-B14F-4D97-AF65-F5344CB8AC3E}">
        <p14:creationId xmlns:p14="http://schemas.microsoft.com/office/powerpoint/2010/main" val="2136204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1EDB28-5C02-124D-B7FD-222E9F89E8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F726351-A380-8A4B-B0B0-E545406C4C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3EA4F5-77C0-844A-90D1-779D15C7B0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BCEEB2-92B7-004B-A75D-D49626950F94}" type="datetimeFigureOut">
              <a:rPr lang="en-US" smtClean="0"/>
              <a:t>3/26/20</a:t>
            </a:fld>
            <a:endParaRPr lang="en-US"/>
          </a:p>
        </p:txBody>
      </p:sp>
      <p:sp>
        <p:nvSpPr>
          <p:cNvPr id="5" name="Footer Placeholder 4">
            <a:extLst>
              <a:ext uri="{FF2B5EF4-FFF2-40B4-BE49-F238E27FC236}">
                <a16:creationId xmlns:a16="http://schemas.microsoft.com/office/drawing/2014/main" id="{77A5FD13-C5E3-894C-A3D7-3EE073A521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8A83277-6D36-7E49-AC26-D857744D8B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C866F5-2AD5-E34D-96FB-2BE8C47CCEFA}" type="slidenum">
              <a:rPr lang="en-US" smtClean="0"/>
              <a:t>‹#›</a:t>
            </a:fld>
            <a:endParaRPr lang="en-US"/>
          </a:p>
        </p:txBody>
      </p:sp>
    </p:spTree>
    <p:extLst>
      <p:ext uri="{BB962C8B-B14F-4D97-AF65-F5344CB8AC3E}">
        <p14:creationId xmlns:p14="http://schemas.microsoft.com/office/powerpoint/2010/main" val="38699962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9.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89E900-2A80-974E-BA99-E9310B9F53F3}"/>
              </a:ext>
            </a:extLst>
          </p:cNvPr>
          <p:cNvSpPr txBox="1"/>
          <p:nvPr/>
        </p:nvSpPr>
        <p:spPr>
          <a:xfrm>
            <a:off x="1524000" y="1238249"/>
            <a:ext cx="9144000" cy="553998"/>
          </a:xfrm>
          <a:prstGeom prst="rect">
            <a:avLst/>
          </a:prstGeom>
          <a:noFill/>
        </p:spPr>
        <p:txBody>
          <a:bodyPr wrap="square" rtlCol="0">
            <a:spAutoFit/>
          </a:bodyPr>
          <a:lstStyle/>
          <a:p>
            <a:pPr algn="ctr"/>
            <a:r>
              <a:rPr lang="en-US" sz="3000" b="1" dirty="0"/>
              <a:t>Epidemics and Pandemics</a:t>
            </a:r>
          </a:p>
        </p:txBody>
      </p:sp>
      <p:pic>
        <p:nvPicPr>
          <p:cNvPr id="8" name="Picture 7">
            <a:extLst>
              <a:ext uri="{FF2B5EF4-FFF2-40B4-BE49-F238E27FC236}">
                <a16:creationId xmlns:a16="http://schemas.microsoft.com/office/drawing/2014/main" id="{202F63B9-6DBE-3942-8A78-4F1CCD09E9E3}"/>
              </a:ext>
            </a:extLst>
          </p:cNvPr>
          <p:cNvPicPr>
            <a:picLocks noChangeAspect="1"/>
          </p:cNvPicPr>
          <p:nvPr/>
        </p:nvPicPr>
        <p:blipFill rotWithShape="1">
          <a:blip r:embed="rId3"/>
          <a:srcRect l="28367" t="3384" r="5272" b="48500"/>
          <a:stretch/>
        </p:blipFill>
        <p:spPr>
          <a:xfrm>
            <a:off x="1524001" y="1910400"/>
            <a:ext cx="3913754" cy="2127248"/>
          </a:xfrm>
          <a:prstGeom prst="rect">
            <a:avLst/>
          </a:prstGeom>
        </p:spPr>
      </p:pic>
      <p:pic>
        <p:nvPicPr>
          <p:cNvPr id="10" name="Picture 9">
            <a:extLst>
              <a:ext uri="{FF2B5EF4-FFF2-40B4-BE49-F238E27FC236}">
                <a16:creationId xmlns:a16="http://schemas.microsoft.com/office/drawing/2014/main" id="{89A23BB8-E4FD-4A45-A6A5-359FBB497941}"/>
              </a:ext>
            </a:extLst>
          </p:cNvPr>
          <p:cNvPicPr>
            <a:picLocks noChangeAspect="1"/>
          </p:cNvPicPr>
          <p:nvPr/>
        </p:nvPicPr>
        <p:blipFill rotWithShape="1">
          <a:blip r:embed="rId4"/>
          <a:srcRect l="32592" t="7407" r="39172"/>
          <a:stretch/>
        </p:blipFill>
        <p:spPr>
          <a:xfrm>
            <a:off x="5854821" y="2503170"/>
            <a:ext cx="1422815" cy="3497580"/>
          </a:xfrm>
          <a:prstGeom prst="rect">
            <a:avLst/>
          </a:prstGeom>
        </p:spPr>
      </p:pic>
      <p:pic>
        <p:nvPicPr>
          <p:cNvPr id="12" name="Picture 11">
            <a:extLst>
              <a:ext uri="{FF2B5EF4-FFF2-40B4-BE49-F238E27FC236}">
                <a16:creationId xmlns:a16="http://schemas.microsoft.com/office/drawing/2014/main" id="{0459DEDD-4893-CB42-A929-A00A642E6CBB}"/>
              </a:ext>
            </a:extLst>
          </p:cNvPr>
          <p:cNvPicPr>
            <a:picLocks noChangeAspect="1"/>
          </p:cNvPicPr>
          <p:nvPr/>
        </p:nvPicPr>
        <p:blipFill rotWithShape="1">
          <a:blip r:embed="rId5"/>
          <a:srcRect l="18098" t="28666" r="28095" b="23667"/>
          <a:stretch/>
        </p:blipFill>
        <p:spPr>
          <a:xfrm>
            <a:off x="2430692" y="4037649"/>
            <a:ext cx="2865733" cy="1903095"/>
          </a:xfrm>
          <a:prstGeom prst="rect">
            <a:avLst/>
          </a:prstGeom>
        </p:spPr>
      </p:pic>
      <p:pic>
        <p:nvPicPr>
          <p:cNvPr id="14" name="Picture 13">
            <a:extLst>
              <a:ext uri="{FF2B5EF4-FFF2-40B4-BE49-F238E27FC236}">
                <a16:creationId xmlns:a16="http://schemas.microsoft.com/office/drawing/2014/main" id="{DD1FFD2E-27C9-AE48-9DDC-DB6089862DF0}"/>
              </a:ext>
            </a:extLst>
          </p:cNvPr>
          <p:cNvPicPr>
            <a:picLocks noChangeAspect="1"/>
          </p:cNvPicPr>
          <p:nvPr/>
        </p:nvPicPr>
        <p:blipFill rotWithShape="1">
          <a:blip r:embed="rId6"/>
          <a:srcRect l="10785" t="13984" r="46895" b="13683"/>
          <a:stretch/>
        </p:blipFill>
        <p:spPr>
          <a:xfrm>
            <a:off x="7593332" y="2674620"/>
            <a:ext cx="2435427" cy="3120390"/>
          </a:xfrm>
          <a:prstGeom prst="rect">
            <a:avLst/>
          </a:prstGeom>
        </p:spPr>
      </p:pic>
      <p:pic>
        <p:nvPicPr>
          <p:cNvPr id="16" name="Picture 15">
            <a:extLst>
              <a:ext uri="{FF2B5EF4-FFF2-40B4-BE49-F238E27FC236}">
                <a16:creationId xmlns:a16="http://schemas.microsoft.com/office/drawing/2014/main" id="{552500BA-6161-CC47-AE93-969EEFC314C1}"/>
              </a:ext>
            </a:extLst>
          </p:cNvPr>
          <p:cNvPicPr>
            <a:picLocks noChangeAspect="1"/>
          </p:cNvPicPr>
          <p:nvPr/>
        </p:nvPicPr>
        <p:blipFill rotWithShape="1">
          <a:blip r:embed="rId7"/>
          <a:srcRect l="27095" t="31000" r="24929" b="6333"/>
          <a:stretch/>
        </p:blipFill>
        <p:spPr>
          <a:xfrm>
            <a:off x="8649769" y="1049589"/>
            <a:ext cx="1484510" cy="1453582"/>
          </a:xfrm>
          <a:prstGeom prst="rect">
            <a:avLst/>
          </a:prstGeom>
        </p:spPr>
      </p:pic>
    </p:spTree>
    <p:extLst>
      <p:ext uri="{BB962C8B-B14F-4D97-AF65-F5344CB8AC3E}">
        <p14:creationId xmlns:p14="http://schemas.microsoft.com/office/powerpoint/2010/main" val="794387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89E900-2A80-974E-BA99-E9310B9F53F3}"/>
              </a:ext>
            </a:extLst>
          </p:cNvPr>
          <p:cNvSpPr txBox="1"/>
          <p:nvPr/>
        </p:nvSpPr>
        <p:spPr>
          <a:xfrm>
            <a:off x="1524000" y="1066800"/>
            <a:ext cx="9144000" cy="553998"/>
          </a:xfrm>
          <a:prstGeom prst="rect">
            <a:avLst/>
          </a:prstGeom>
          <a:noFill/>
        </p:spPr>
        <p:txBody>
          <a:bodyPr wrap="square" rtlCol="0">
            <a:spAutoFit/>
          </a:bodyPr>
          <a:lstStyle/>
          <a:p>
            <a:pPr algn="ctr"/>
            <a:r>
              <a:rPr lang="en-US" sz="3000" b="1" dirty="0"/>
              <a:t>Know How It Spreads</a:t>
            </a:r>
          </a:p>
        </p:txBody>
      </p:sp>
      <p:pic>
        <p:nvPicPr>
          <p:cNvPr id="6" name="Picture 5">
            <a:extLst>
              <a:ext uri="{FF2B5EF4-FFF2-40B4-BE49-F238E27FC236}">
                <a16:creationId xmlns:a16="http://schemas.microsoft.com/office/drawing/2014/main" id="{B74BBF6F-058E-854B-A1DD-498FB3C74950}"/>
              </a:ext>
            </a:extLst>
          </p:cNvPr>
          <p:cNvPicPr>
            <a:picLocks noChangeAspect="1"/>
          </p:cNvPicPr>
          <p:nvPr/>
        </p:nvPicPr>
        <p:blipFill rotWithShape="1">
          <a:blip r:embed="rId3"/>
          <a:srcRect l="40588" t="25333" r="27928" b="45667"/>
          <a:stretch/>
        </p:blipFill>
        <p:spPr>
          <a:xfrm>
            <a:off x="4195720" y="3120390"/>
            <a:ext cx="4171556" cy="2880360"/>
          </a:xfrm>
          <a:prstGeom prst="rect">
            <a:avLst/>
          </a:prstGeom>
        </p:spPr>
      </p:pic>
      <p:pic>
        <p:nvPicPr>
          <p:cNvPr id="8" name="Picture 7">
            <a:extLst>
              <a:ext uri="{FF2B5EF4-FFF2-40B4-BE49-F238E27FC236}">
                <a16:creationId xmlns:a16="http://schemas.microsoft.com/office/drawing/2014/main" id="{95647CFA-0ECB-6D4E-8A4C-25A12921C2DA}"/>
              </a:ext>
            </a:extLst>
          </p:cNvPr>
          <p:cNvPicPr>
            <a:picLocks noChangeAspect="1"/>
          </p:cNvPicPr>
          <p:nvPr/>
        </p:nvPicPr>
        <p:blipFill rotWithShape="1">
          <a:blip r:embed="rId4"/>
          <a:srcRect l="16472" r="4083" b="15217"/>
          <a:stretch/>
        </p:blipFill>
        <p:spPr>
          <a:xfrm>
            <a:off x="1661161" y="1585753"/>
            <a:ext cx="2698885" cy="2159108"/>
          </a:xfrm>
          <a:prstGeom prst="rect">
            <a:avLst/>
          </a:prstGeom>
        </p:spPr>
      </p:pic>
      <p:pic>
        <p:nvPicPr>
          <p:cNvPr id="10" name="Picture 9">
            <a:extLst>
              <a:ext uri="{FF2B5EF4-FFF2-40B4-BE49-F238E27FC236}">
                <a16:creationId xmlns:a16="http://schemas.microsoft.com/office/drawing/2014/main" id="{9667929A-408D-744A-A61D-18BCBC9C6C91}"/>
              </a:ext>
            </a:extLst>
          </p:cNvPr>
          <p:cNvPicPr>
            <a:picLocks noChangeAspect="1"/>
          </p:cNvPicPr>
          <p:nvPr/>
        </p:nvPicPr>
        <p:blipFill rotWithShape="1">
          <a:blip r:embed="rId5"/>
          <a:srcRect l="17849" t="16218" r="22180"/>
          <a:stretch/>
        </p:blipFill>
        <p:spPr>
          <a:xfrm>
            <a:off x="8202951" y="1432611"/>
            <a:ext cx="2207875" cy="2312250"/>
          </a:xfrm>
          <a:prstGeom prst="rect">
            <a:avLst/>
          </a:prstGeom>
        </p:spPr>
      </p:pic>
    </p:spTree>
    <p:extLst>
      <p:ext uri="{BB962C8B-B14F-4D97-AF65-F5344CB8AC3E}">
        <p14:creationId xmlns:p14="http://schemas.microsoft.com/office/powerpoint/2010/main" val="3271198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89E900-2A80-974E-BA99-E9310B9F53F3}"/>
              </a:ext>
            </a:extLst>
          </p:cNvPr>
          <p:cNvSpPr txBox="1"/>
          <p:nvPr/>
        </p:nvSpPr>
        <p:spPr>
          <a:xfrm>
            <a:off x="1524000" y="1238249"/>
            <a:ext cx="9144000" cy="553998"/>
          </a:xfrm>
          <a:prstGeom prst="rect">
            <a:avLst/>
          </a:prstGeom>
          <a:noFill/>
        </p:spPr>
        <p:txBody>
          <a:bodyPr wrap="square" rtlCol="0">
            <a:spAutoFit/>
          </a:bodyPr>
          <a:lstStyle/>
          <a:p>
            <a:pPr algn="ctr"/>
            <a:r>
              <a:rPr lang="en-US" sz="3000" b="1" dirty="0"/>
              <a:t>Stop the Spread - Wash Your Hands Often</a:t>
            </a:r>
          </a:p>
        </p:txBody>
      </p:sp>
      <p:pic>
        <p:nvPicPr>
          <p:cNvPr id="3" name="Picture 2">
            <a:extLst>
              <a:ext uri="{FF2B5EF4-FFF2-40B4-BE49-F238E27FC236}">
                <a16:creationId xmlns:a16="http://schemas.microsoft.com/office/drawing/2014/main" id="{F22F94BB-24B1-3C40-9F9F-E891901DA6CA}"/>
              </a:ext>
            </a:extLst>
          </p:cNvPr>
          <p:cNvPicPr>
            <a:picLocks noChangeAspect="1"/>
          </p:cNvPicPr>
          <p:nvPr/>
        </p:nvPicPr>
        <p:blipFill rotWithShape="1">
          <a:blip r:embed="rId3"/>
          <a:srcRect l="16850" t="5666" r="36923" b="8667"/>
          <a:stretch/>
        </p:blipFill>
        <p:spPr>
          <a:xfrm>
            <a:off x="2787015" y="1971676"/>
            <a:ext cx="2752206" cy="3823335"/>
          </a:xfrm>
          <a:prstGeom prst="rect">
            <a:avLst/>
          </a:prstGeom>
        </p:spPr>
      </p:pic>
      <p:pic>
        <p:nvPicPr>
          <p:cNvPr id="4" name="Picture 3">
            <a:extLst>
              <a:ext uri="{FF2B5EF4-FFF2-40B4-BE49-F238E27FC236}">
                <a16:creationId xmlns:a16="http://schemas.microsoft.com/office/drawing/2014/main" id="{997F0826-813F-9E4E-876E-CF121479AB7F}"/>
              </a:ext>
            </a:extLst>
          </p:cNvPr>
          <p:cNvPicPr>
            <a:picLocks noChangeAspect="1"/>
          </p:cNvPicPr>
          <p:nvPr/>
        </p:nvPicPr>
        <p:blipFill rotWithShape="1">
          <a:blip r:embed="rId4"/>
          <a:srcRect l="29093" t="7000" r="11686" b="35334"/>
          <a:stretch/>
        </p:blipFill>
        <p:spPr>
          <a:xfrm>
            <a:off x="5539223" y="2648903"/>
            <a:ext cx="3382223" cy="2468880"/>
          </a:xfrm>
          <a:prstGeom prst="rect">
            <a:avLst/>
          </a:prstGeom>
        </p:spPr>
      </p:pic>
    </p:spTree>
    <p:extLst>
      <p:ext uri="{BB962C8B-B14F-4D97-AF65-F5344CB8AC3E}">
        <p14:creationId xmlns:p14="http://schemas.microsoft.com/office/powerpoint/2010/main" val="1241036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89E900-2A80-974E-BA99-E9310B9F53F3}"/>
              </a:ext>
            </a:extLst>
          </p:cNvPr>
          <p:cNvSpPr txBox="1"/>
          <p:nvPr/>
        </p:nvSpPr>
        <p:spPr>
          <a:xfrm>
            <a:off x="1524000" y="1238249"/>
            <a:ext cx="9144000" cy="553998"/>
          </a:xfrm>
          <a:prstGeom prst="rect">
            <a:avLst/>
          </a:prstGeom>
          <a:noFill/>
        </p:spPr>
        <p:txBody>
          <a:bodyPr wrap="square" rtlCol="0">
            <a:spAutoFit/>
          </a:bodyPr>
          <a:lstStyle/>
          <a:p>
            <a:pPr algn="ctr"/>
            <a:r>
              <a:rPr lang="en-US" sz="3000" b="1" dirty="0"/>
              <a:t>Stop the Spread - Social Distancing</a:t>
            </a:r>
          </a:p>
        </p:txBody>
      </p:sp>
      <p:pic>
        <p:nvPicPr>
          <p:cNvPr id="3" name="Picture 2">
            <a:extLst>
              <a:ext uri="{FF2B5EF4-FFF2-40B4-BE49-F238E27FC236}">
                <a16:creationId xmlns:a16="http://schemas.microsoft.com/office/drawing/2014/main" id="{259AFE8E-CF47-5B4C-87EA-429E4CE5E979}"/>
              </a:ext>
            </a:extLst>
          </p:cNvPr>
          <p:cNvPicPr>
            <a:picLocks noChangeAspect="1"/>
          </p:cNvPicPr>
          <p:nvPr/>
        </p:nvPicPr>
        <p:blipFill rotWithShape="1">
          <a:blip r:embed="rId3"/>
          <a:srcRect l="10353" t="30333" r="9186" b="22000"/>
          <a:stretch/>
        </p:blipFill>
        <p:spPr>
          <a:xfrm>
            <a:off x="2638425" y="2400300"/>
            <a:ext cx="6915150" cy="3071014"/>
          </a:xfrm>
          <a:prstGeom prst="rect">
            <a:avLst/>
          </a:prstGeom>
        </p:spPr>
      </p:pic>
    </p:spTree>
    <p:extLst>
      <p:ext uri="{BB962C8B-B14F-4D97-AF65-F5344CB8AC3E}">
        <p14:creationId xmlns:p14="http://schemas.microsoft.com/office/powerpoint/2010/main" val="4258739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89E900-2A80-974E-BA99-E9310B9F53F3}"/>
              </a:ext>
            </a:extLst>
          </p:cNvPr>
          <p:cNvSpPr txBox="1"/>
          <p:nvPr/>
        </p:nvSpPr>
        <p:spPr>
          <a:xfrm>
            <a:off x="1524000" y="1238249"/>
            <a:ext cx="9144000" cy="553998"/>
          </a:xfrm>
          <a:prstGeom prst="rect">
            <a:avLst/>
          </a:prstGeom>
          <a:noFill/>
        </p:spPr>
        <p:txBody>
          <a:bodyPr wrap="square" rtlCol="0">
            <a:spAutoFit/>
          </a:bodyPr>
          <a:lstStyle/>
          <a:p>
            <a:pPr algn="ctr"/>
            <a:r>
              <a:rPr lang="en-US" sz="3000" b="1" dirty="0"/>
              <a:t> Stop the Spread - Sneezing &amp; Coughing</a:t>
            </a:r>
          </a:p>
        </p:txBody>
      </p:sp>
      <p:pic>
        <p:nvPicPr>
          <p:cNvPr id="12" name="Picture 11">
            <a:extLst>
              <a:ext uri="{FF2B5EF4-FFF2-40B4-BE49-F238E27FC236}">
                <a16:creationId xmlns:a16="http://schemas.microsoft.com/office/drawing/2014/main" id="{79E78030-B5E1-F74E-8443-D304467D6AA7}"/>
              </a:ext>
            </a:extLst>
          </p:cNvPr>
          <p:cNvPicPr>
            <a:picLocks noChangeAspect="1"/>
          </p:cNvPicPr>
          <p:nvPr/>
        </p:nvPicPr>
        <p:blipFill rotWithShape="1">
          <a:blip r:embed="rId3"/>
          <a:srcRect l="25507" t="13947" r="36863" b="11781"/>
          <a:stretch/>
        </p:blipFill>
        <p:spPr>
          <a:xfrm>
            <a:off x="2223435" y="2708911"/>
            <a:ext cx="1882215" cy="2784911"/>
          </a:xfrm>
          <a:prstGeom prst="rect">
            <a:avLst/>
          </a:prstGeom>
        </p:spPr>
      </p:pic>
      <p:pic>
        <p:nvPicPr>
          <p:cNvPr id="16" name="Picture 15">
            <a:extLst>
              <a:ext uri="{FF2B5EF4-FFF2-40B4-BE49-F238E27FC236}">
                <a16:creationId xmlns:a16="http://schemas.microsoft.com/office/drawing/2014/main" id="{FB6ACAE9-A0F9-1148-9899-CBE1CE284176}"/>
              </a:ext>
            </a:extLst>
          </p:cNvPr>
          <p:cNvPicPr>
            <a:picLocks noChangeAspect="1"/>
          </p:cNvPicPr>
          <p:nvPr/>
        </p:nvPicPr>
        <p:blipFill rotWithShape="1">
          <a:blip r:embed="rId4"/>
          <a:srcRect l="6624" t="20720" r="12920" b="8647"/>
          <a:stretch/>
        </p:blipFill>
        <p:spPr>
          <a:xfrm>
            <a:off x="6921781" y="2846071"/>
            <a:ext cx="3569054" cy="2348865"/>
          </a:xfrm>
          <a:prstGeom prst="rect">
            <a:avLst/>
          </a:prstGeom>
        </p:spPr>
      </p:pic>
      <p:cxnSp>
        <p:nvCxnSpPr>
          <p:cNvPr id="18" name="Straight Connector 17">
            <a:extLst>
              <a:ext uri="{FF2B5EF4-FFF2-40B4-BE49-F238E27FC236}">
                <a16:creationId xmlns:a16="http://schemas.microsoft.com/office/drawing/2014/main" id="{2F027676-19DC-9A44-9898-E602C7A47918}"/>
              </a:ext>
            </a:extLst>
          </p:cNvPr>
          <p:cNvCxnSpPr/>
          <p:nvPr/>
        </p:nvCxnSpPr>
        <p:spPr>
          <a:xfrm>
            <a:off x="4747260" y="1780116"/>
            <a:ext cx="0" cy="42206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9E1DE02-E061-FA4B-A7B2-548A79245CFB}"/>
              </a:ext>
            </a:extLst>
          </p:cNvPr>
          <p:cNvCxnSpPr/>
          <p:nvPr/>
        </p:nvCxnSpPr>
        <p:spPr>
          <a:xfrm>
            <a:off x="6916065" y="1780116"/>
            <a:ext cx="0" cy="4220634"/>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BD4311E1-4938-C34A-B883-CD5CE8C07B35}"/>
              </a:ext>
            </a:extLst>
          </p:cNvPr>
          <p:cNvPicPr>
            <a:picLocks noChangeAspect="1"/>
          </p:cNvPicPr>
          <p:nvPr/>
        </p:nvPicPr>
        <p:blipFill rotWithShape="1">
          <a:blip r:embed="rId5"/>
          <a:srcRect l="20991" t="4000" r="37965" b="9856"/>
          <a:stretch/>
        </p:blipFill>
        <p:spPr>
          <a:xfrm>
            <a:off x="5230921" y="1917234"/>
            <a:ext cx="1180693" cy="1857672"/>
          </a:xfrm>
          <a:prstGeom prst="rect">
            <a:avLst/>
          </a:prstGeom>
        </p:spPr>
      </p:pic>
      <p:pic>
        <p:nvPicPr>
          <p:cNvPr id="23" name="Picture 22">
            <a:extLst>
              <a:ext uri="{FF2B5EF4-FFF2-40B4-BE49-F238E27FC236}">
                <a16:creationId xmlns:a16="http://schemas.microsoft.com/office/drawing/2014/main" id="{3330469F-5B2C-144A-81BB-C1F6EBEC03AA}"/>
              </a:ext>
            </a:extLst>
          </p:cNvPr>
          <p:cNvPicPr>
            <a:picLocks noChangeAspect="1"/>
          </p:cNvPicPr>
          <p:nvPr/>
        </p:nvPicPr>
        <p:blipFill rotWithShape="1">
          <a:blip r:embed="rId6"/>
          <a:srcRect l="27095" t="20608" r="32925" b="15667"/>
          <a:stretch/>
        </p:blipFill>
        <p:spPr>
          <a:xfrm>
            <a:off x="5109750" y="3912024"/>
            <a:ext cx="1423035" cy="1700308"/>
          </a:xfrm>
          <a:prstGeom prst="rect">
            <a:avLst/>
          </a:prstGeom>
        </p:spPr>
      </p:pic>
    </p:spTree>
    <p:extLst>
      <p:ext uri="{BB962C8B-B14F-4D97-AF65-F5344CB8AC3E}">
        <p14:creationId xmlns:p14="http://schemas.microsoft.com/office/powerpoint/2010/main" val="1149604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89E900-2A80-974E-BA99-E9310B9F53F3}"/>
              </a:ext>
            </a:extLst>
          </p:cNvPr>
          <p:cNvSpPr txBox="1"/>
          <p:nvPr/>
        </p:nvSpPr>
        <p:spPr>
          <a:xfrm>
            <a:off x="1524000" y="1238249"/>
            <a:ext cx="9144000" cy="553998"/>
          </a:xfrm>
          <a:prstGeom prst="rect">
            <a:avLst/>
          </a:prstGeom>
          <a:noFill/>
        </p:spPr>
        <p:txBody>
          <a:bodyPr wrap="square" rtlCol="0">
            <a:spAutoFit/>
          </a:bodyPr>
          <a:lstStyle/>
          <a:p>
            <a:pPr algn="ctr"/>
            <a:r>
              <a:rPr lang="en-US" sz="3000" b="1" dirty="0"/>
              <a:t>Protect Yourself and Others</a:t>
            </a:r>
          </a:p>
        </p:txBody>
      </p:sp>
      <p:pic>
        <p:nvPicPr>
          <p:cNvPr id="4" name="Picture 3">
            <a:extLst>
              <a:ext uri="{FF2B5EF4-FFF2-40B4-BE49-F238E27FC236}">
                <a16:creationId xmlns:a16="http://schemas.microsoft.com/office/drawing/2014/main" id="{327AEF5B-F09F-4149-B2D6-931DC750D15F}"/>
              </a:ext>
            </a:extLst>
          </p:cNvPr>
          <p:cNvPicPr>
            <a:picLocks noChangeAspect="1"/>
          </p:cNvPicPr>
          <p:nvPr/>
        </p:nvPicPr>
        <p:blipFill rotWithShape="1">
          <a:blip r:embed="rId3"/>
          <a:srcRect l="6855" t="15000" r="21930" b="26666"/>
          <a:stretch/>
        </p:blipFill>
        <p:spPr>
          <a:xfrm>
            <a:off x="5781676" y="2623186"/>
            <a:ext cx="4886325" cy="3000375"/>
          </a:xfrm>
          <a:prstGeom prst="rect">
            <a:avLst/>
          </a:prstGeom>
        </p:spPr>
      </p:pic>
      <p:pic>
        <p:nvPicPr>
          <p:cNvPr id="6" name="Picture 5">
            <a:extLst>
              <a:ext uri="{FF2B5EF4-FFF2-40B4-BE49-F238E27FC236}">
                <a16:creationId xmlns:a16="http://schemas.microsoft.com/office/drawing/2014/main" id="{582BA272-D561-F843-9559-A1DBA701E7CC}"/>
              </a:ext>
            </a:extLst>
          </p:cNvPr>
          <p:cNvPicPr>
            <a:picLocks noChangeAspect="1"/>
          </p:cNvPicPr>
          <p:nvPr/>
        </p:nvPicPr>
        <p:blipFill rotWithShape="1">
          <a:blip r:embed="rId4"/>
          <a:srcRect l="25595" t="11000" r="32925" b="26000"/>
          <a:stretch/>
        </p:blipFill>
        <p:spPr>
          <a:xfrm>
            <a:off x="1849755" y="1963104"/>
            <a:ext cx="2846070" cy="3240405"/>
          </a:xfrm>
          <a:prstGeom prst="rect">
            <a:avLst/>
          </a:prstGeom>
        </p:spPr>
      </p:pic>
      <p:cxnSp>
        <p:nvCxnSpPr>
          <p:cNvPr id="8" name="Straight Connector 7">
            <a:extLst>
              <a:ext uri="{FF2B5EF4-FFF2-40B4-BE49-F238E27FC236}">
                <a16:creationId xmlns:a16="http://schemas.microsoft.com/office/drawing/2014/main" id="{8468A79E-A392-F140-BF96-8FD3C278C361}"/>
              </a:ext>
            </a:extLst>
          </p:cNvPr>
          <p:cNvCxnSpPr>
            <a:cxnSpLocks/>
          </p:cNvCxnSpPr>
          <p:nvPr/>
        </p:nvCxnSpPr>
        <p:spPr>
          <a:xfrm flipH="1">
            <a:off x="4232910" y="2074546"/>
            <a:ext cx="2160270" cy="3754755"/>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58606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1306</Words>
  <Application>Microsoft Macintosh PowerPoint</Application>
  <PresentationFormat>Widescreen</PresentationFormat>
  <Paragraphs>102</Paragraphs>
  <Slides>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ＭＳ Ｐゴシック</vt:lpstr>
      <vt:lpstr>Arial</vt:lpstr>
      <vt:lpstr>Calibri</vt:lpstr>
      <vt:lpstr>Calibri Light</vt:lpstr>
      <vt:lpstr>Times</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Stacey Hoffman</dc:creator>
  <cp:lastModifiedBy>Stacey Hoffman</cp:lastModifiedBy>
  <cp:revision>2</cp:revision>
  <dcterms:created xsi:type="dcterms:W3CDTF">2020-03-27T00:39:17Z</dcterms:created>
  <dcterms:modified xsi:type="dcterms:W3CDTF">2020-03-27T00:41:08Z</dcterms:modified>
</cp:coreProperties>
</file>