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506" r:id="rId2"/>
    <p:sldId id="396" r:id="rId3"/>
    <p:sldId id="429" r:id="rId4"/>
    <p:sldId id="461" r:id="rId5"/>
    <p:sldId id="469" r:id="rId6"/>
    <p:sldId id="470" r:id="rId7"/>
    <p:sldId id="490" r:id="rId8"/>
    <p:sldId id="483" r:id="rId9"/>
    <p:sldId id="479" r:id="rId10"/>
    <p:sldId id="502" r:id="rId11"/>
    <p:sldId id="505" r:id="rId12"/>
    <p:sldId id="398" r:id="rId13"/>
    <p:sldId id="25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95"/>
    <p:restoredTop sz="94578"/>
  </p:normalViewPr>
  <p:slideViewPr>
    <p:cSldViewPr snapToGrid="0">
      <p:cViewPr varScale="1">
        <p:scale>
          <a:sx n="59" d="100"/>
          <a:sy n="59" d="100"/>
        </p:scale>
        <p:origin x="208" y="6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A01156-FF86-154D-8CF8-C077C250DA29}"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D99082-CA3B-2741-813C-4DA24168FFC2}" type="slidenum">
              <a:rPr lang="en-US" smtClean="0"/>
              <a:t>‹#›</a:t>
            </a:fld>
            <a:endParaRPr lang="en-US"/>
          </a:p>
        </p:txBody>
      </p:sp>
    </p:spTree>
    <p:extLst>
      <p:ext uri="{BB962C8B-B14F-4D97-AF65-F5344CB8AC3E}">
        <p14:creationId xmlns:p14="http://schemas.microsoft.com/office/powerpoint/2010/main" val="4167034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361950"/>
            <a:ext cx="2563813" cy="1443038"/>
          </a:xfrm>
        </p:spPr>
      </p:sp>
      <p:sp>
        <p:nvSpPr>
          <p:cNvPr id="3" name="Notes Placeholder 2"/>
          <p:cNvSpPr>
            <a:spLocks noGrp="1"/>
          </p:cNvSpPr>
          <p:nvPr>
            <p:ph type="body" idx="1"/>
          </p:nvPr>
        </p:nvSpPr>
        <p:spPr>
          <a:xfrm>
            <a:off x="450057" y="1936259"/>
            <a:ext cx="5903241" cy="6637725"/>
          </a:xfrm>
        </p:spPr>
        <p:txBody>
          <a:bodyPr/>
          <a:lstStyle/>
          <a:p>
            <a:r>
              <a:rPr lang="en-US" sz="800" dirty="0">
                <a:latin typeface="Arial" panose="020B0604020202020204" pitchFamily="34" charset="0"/>
                <a:ea typeface="Geneva" panose="020B0503030404040204" pitchFamily="34" charset="0"/>
                <a:cs typeface="Arial" panose="020B0604020202020204" pitchFamily="34" charset="0"/>
              </a:rPr>
              <a:t>Copyright 2006 by Safe Life Coalition</a:t>
            </a:r>
          </a:p>
          <a:p>
            <a:r>
              <a:rPr lang="en-US" sz="800" dirty="0">
                <a:latin typeface="Arial" panose="020B0604020202020204" pitchFamily="34" charset="0"/>
                <a:ea typeface="Geneva" panose="020B0503030404040204" pitchFamily="34" charset="0"/>
                <a:cs typeface="Arial" panose="020B0604020202020204" pitchFamily="34" charset="0"/>
              </a:rPr>
              <a:t>All rights reserved.</a:t>
            </a:r>
          </a:p>
          <a:p>
            <a:endParaRPr lang="en-US" altLang="en-US" sz="1200" b="0" u="sng" dirty="0">
              <a:latin typeface="Arial" panose="020B0604020202020204" pitchFamily="34" charset="0"/>
              <a:ea typeface="Geneva" panose="020B0503030404040204" pitchFamily="34" charset="0"/>
              <a:cs typeface="Arial" panose="020B0604020202020204" pitchFamily="34" charset="0"/>
            </a:endParaRPr>
          </a:p>
          <a:p>
            <a:r>
              <a:rPr lang="en-US" altLang="en-US" sz="1200" b="0" u="sng" dirty="0">
                <a:latin typeface="Arial" panose="020B0604020202020204" pitchFamily="34" charset="0"/>
                <a:ea typeface="Geneva" panose="020B0503030404040204" pitchFamily="34" charset="0"/>
                <a:cs typeface="Arial" panose="020B0604020202020204" pitchFamily="34" charset="0"/>
              </a:rPr>
              <a:t>Slide Discussion </a:t>
            </a:r>
          </a:p>
          <a:p>
            <a:pPr eaLnBrk="0" hangingPunct="0">
              <a:spcBef>
                <a:spcPct val="0"/>
              </a:spcBef>
            </a:pPr>
            <a:r>
              <a:rPr lang="en-US" altLang="en-US" sz="1200" b="1" dirty="0">
                <a:solidFill>
                  <a:srgbClr val="000000"/>
                </a:solidFill>
                <a:latin typeface="Arial" panose="020B0604020202020204" pitchFamily="34" charset="0"/>
                <a:cs typeface="Arial" panose="020B0604020202020204" pitchFamily="34" charset="0"/>
              </a:rPr>
              <a:t>Today we are going to learn about feelings. We will talk about feelings that we have ourselves, and we will talk about feelings that other people have. We will also talk about expressing our feelings. </a:t>
            </a:r>
          </a:p>
          <a:p>
            <a:endParaRPr lang="en-US" altLang="en-US" b="1" dirty="0">
              <a:latin typeface="Arial" panose="020B0604020202020204" pitchFamily="34" charset="0"/>
              <a:ea typeface="Geneva" panose="020B0503030404040204" pitchFamily="34" charset="0"/>
              <a:cs typeface="Arial" panose="020B0604020202020204" pitchFamily="34" charset="0"/>
            </a:endParaRPr>
          </a:p>
          <a:p>
            <a:pPr marL="0" marR="0">
              <a:spcBef>
                <a:spcPts val="0"/>
              </a:spcBef>
              <a:spcAft>
                <a:spcPts val="0"/>
              </a:spcAft>
            </a:pPr>
            <a:r>
              <a:rPr lang="en-US" sz="1800" u="sng" kern="100" dirty="0">
                <a:effectLst/>
                <a:latin typeface="Aptos" panose="020B0004020202020204" pitchFamily="34" charset="0"/>
                <a:ea typeface="Aptos" panose="020B0004020202020204" pitchFamily="34" charset="0"/>
                <a:cs typeface="Times New Roman" panose="02020603050405020304" pitchFamily="18" charset="0"/>
              </a:rPr>
              <a:t>Sample Goals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(All goals for lessons 1-12 can be found in Getting Started folder.)</a:t>
            </a:r>
          </a:p>
          <a:p>
            <a:pPr marL="0" marR="0">
              <a:lnSpc>
                <a:spcPct val="150000"/>
              </a:lnSpc>
              <a:spcBef>
                <a:spcPts val="0"/>
              </a:spcBef>
              <a:spcAft>
                <a:spcPts val="0"/>
              </a:spcAft>
              <a:tabLst>
                <a:tab pos="1765935" algn="l"/>
              </a:tabLst>
            </a:pPr>
            <a:endParaRPr lang="en-US" sz="1800" b="0" dirty="0">
              <a:effectLst/>
              <a:latin typeface="Arial" panose="020B06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0"/>
              </a:spcAft>
              <a:tabLst>
                <a:tab pos="1765935" algn="l"/>
              </a:tabLst>
            </a:pPr>
            <a:r>
              <a:rPr lang="en-US" sz="1800" b="0" dirty="0">
                <a:effectLst/>
                <a:latin typeface="Arial" panose="020B0604020202020204" pitchFamily="34" charset="0"/>
                <a:ea typeface="Aptos" panose="020B0004020202020204" pitchFamily="34" charset="0"/>
                <a:cs typeface="Times New Roman" panose="02020603050405020304" pitchFamily="18" charset="0"/>
              </a:rPr>
              <a:t>Feelings In Self and Others</a:t>
            </a:r>
          </a:p>
          <a:p>
            <a:pPr marL="285750" marR="0" indent="-285750">
              <a:lnSpc>
                <a:spcPct val="150000"/>
              </a:lnSpc>
              <a:spcBef>
                <a:spcPts val="0"/>
              </a:spcBef>
              <a:spcAft>
                <a:spcPts val="0"/>
              </a:spcAft>
              <a:buFont typeface="Arial" panose="020B0604020202020204" pitchFamily="34" charset="0"/>
              <a:buChar char="•"/>
              <a:tabLst>
                <a:tab pos="1765935" algn="l"/>
              </a:tabLst>
            </a:pPr>
            <a:r>
              <a:rPr lang="en-US" sz="1800" dirty="0">
                <a:effectLst/>
                <a:latin typeface="Arial" panose="020B0604020202020204" pitchFamily="34" charset="0"/>
                <a:ea typeface="Aptos" panose="020B0004020202020204" pitchFamily="34" charset="0"/>
                <a:cs typeface="Times New Roman" panose="02020603050405020304" pitchFamily="18" charset="0"/>
              </a:rPr>
              <a:t>By (month/date/year), given verbal descriptions (or pictures) of the student in 3 different situations, each of which evokes a different feeling (happy, sad, or angry), the student will communicate how he/she would feel in each situation (e.g., happy, sad, mad) and why he/she would feel that way; with 100% accuracy, in 4 out of 4 trials, on 4 out of 4 trial days, as measured by teacher observation and collected data.</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50000"/>
              </a:lnSpc>
              <a:spcBef>
                <a:spcPts val="0"/>
              </a:spcBef>
              <a:spcAft>
                <a:spcPts val="0"/>
              </a:spcAft>
              <a:buFont typeface="Arial" panose="020B0604020202020204" pitchFamily="34" charset="0"/>
              <a:buChar char="•"/>
              <a:tabLst>
                <a:tab pos="1765935" algn="l"/>
              </a:tabLst>
            </a:pPr>
            <a:endParaRPr lang="en-US" sz="1800" dirty="0">
              <a:effectLst/>
              <a:latin typeface="Arial" panose="020B0604020202020204" pitchFamily="34" charset="0"/>
              <a:ea typeface="Aptos" panose="020B0004020202020204" pitchFamily="34" charset="0"/>
              <a:cs typeface="Times New Roman" panose="02020603050405020304" pitchFamily="18" charset="0"/>
            </a:endParaRPr>
          </a:p>
          <a:p>
            <a:pPr marL="285750" marR="0" indent="-285750">
              <a:lnSpc>
                <a:spcPct val="150000"/>
              </a:lnSpc>
              <a:spcBef>
                <a:spcPts val="0"/>
              </a:spcBef>
              <a:spcAft>
                <a:spcPts val="0"/>
              </a:spcAft>
              <a:buFont typeface="Arial" panose="020B0604020202020204" pitchFamily="34" charset="0"/>
              <a:buChar char="•"/>
              <a:tabLst>
                <a:tab pos="1765935" algn="l"/>
              </a:tabLst>
            </a:pPr>
            <a:r>
              <a:rPr lang="en-US" sz="1800" dirty="0">
                <a:effectLst/>
                <a:latin typeface="Arial" panose="020B0604020202020204" pitchFamily="34" charset="0"/>
                <a:ea typeface="Aptos" panose="020B0004020202020204" pitchFamily="34" charset="0"/>
                <a:cs typeface="Times New Roman" panose="02020603050405020304" pitchFamily="18" charset="0"/>
              </a:rPr>
              <a:t>By (month/date/year), given verbal descriptions (or pictures) of the student in 3 different situations, each of which evokes a different feeling (happy, sad, or angry), the student will communicate an appropriate natural response he/she might have in each of the situations (e.g. smile and thank you, cry and tell adult, deep breaths and tell adult); with 100% accuracy, in 4 out of 4 trials, on 4 out of 4 trial days, as measured by teacher/staff observations and collected data. </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endParaRPr lang="en-US" sz="1800" kern="0" dirty="0">
              <a:effectLst/>
              <a:latin typeface="Arial" panose="020B0604020202020204" pitchFamily="34" charset="0"/>
              <a:ea typeface="Aptos" panose="020B0004020202020204" pitchFamily="34" charset="0"/>
            </a:endParaRPr>
          </a:p>
          <a:p>
            <a:pPr marL="285750" indent="-285750">
              <a:buFont typeface="Arial" panose="020B0604020202020204" pitchFamily="34" charset="0"/>
              <a:buChar char="•"/>
            </a:pPr>
            <a:r>
              <a:rPr lang="en-US" sz="1800" kern="0" dirty="0">
                <a:effectLst/>
                <a:latin typeface="Arial" panose="020B0604020202020204" pitchFamily="34" charset="0"/>
                <a:ea typeface="Aptos" panose="020B0004020202020204" pitchFamily="34" charset="0"/>
              </a:rPr>
              <a:t>By (month/date/year), given verbal descriptions (or pictures) of a person (other than the student) in different situations, each of which evokes a different feeling (happy, sad, or angry), the student will communicate how the person would feel in each situation (e.g. happy, sad, mad) and why he/she would feel that way; with 100% accuracy, in 4 out of 4 trials, on </a:t>
            </a:r>
            <a:r>
              <a:rPr lang="en-US" sz="1800" dirty="0">
                <a:effectLst/>
                <a:latin typeface="Arial" panose="020B0604020202020204" pitchFamily="34" charset="0"/>
                <a:ea typeface="Aptos" panose="020B0004020202020204" pitchFamily="34" charset="0"/>
                <a:cs typeface="Times New Roman" panose="02020603050405020304" pitchFamily="18" charset="0"/>
              </a:rPr>
              <a:t>4 out of 4 </a:t>
            </a:r>
            <a:r>
              <a:rPr lang="en-US" sz="1800" kern="0" dirty="0">
                <a:effectLst/>
                <a:latin typeface="Arial" panose="020B0604020202020204" pitchFamily="34" charset="0"/>
                <a:ea typeface="Aptos" panose="020B0004020202020204" pitchFamily="34" charset="0"/>
              </a:rPr>
              <a:t>trial days, as measured by teacher/staff observations and collected data. </a:t>
            </a:r>
            <a:endParaRPr lang="en-US" sz="1800" dirty="0"/>
          </a:p>
          <a:p>
            <a:pPr marL="0" marR="0">
              <a:spcBef>
                <a:spcPts val="0"/>
              </a:spcBef>
              <a:spcAft>
                <a:spcPts val="0"/>
              </a:spcAft>
            </a:pPr>
            <a:endParaRPr lang="en-US" sz="18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b="0" kern="100" dirty="0">
                <a:effectLst/>
                <a:latin typeface="Aptos" panose="020B0004020202020204" pitchFamily="34" charset="0"/>
                <a:ea typeface="Aptos" panose="020B0004020202020204" pitchFamily="34" charset="0"/>
                <a:cs typeface="Times New Roman" panose="02020603050405020304" pitchFamily="18" charset="0"/>
              </a:rPr>
              <a:t>Sample Comprehensive Goal</a:t>
            </a:r>
          </a:p>
          <a:p>
            <a:pPr marL="342900" marR="0" lvl="0" indent="-342900">
              <a:spcBef>
                <a:spcPts val="0"/>
              </a:spcBef>
              <a:spcAft>
                <a:spcPts val="0"/>
              </a:spcAft>
              <a:buFont typeface="Arial" panose="020B0604020202020204" pitchFamily="34" charset="0"/>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By (month/year), the student </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(will continue)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to make safe choices in natural and facilitated situations and will report problems as needed; with 100% accuracy, in 4 out of 4 different situations, on 4 out of 4 trial days, as measured by teacher/staff observations and collected data. (</a:t>
            </a:r>
            <a:r>
              <a:rPr lang="en-US" sz="1800" dirty="0">
                <a:effectLst/>
                <a:latin typeface="Arial" panose="020B0604020202020204" pitchFamily="34" charset="0"/>
                <a:ea typeface="Aptos" panose="020B0004020202020204" pitchFamily="34" charset="0"/>
                <a:cs typeface="Times New Roman" panose="02020603050405020304" pitchFamily="18" charset="0"/>
              </a:rPr>
              <a:t>Natural and facilitated situation testing environments can be in-person and/or virtual.)</a:t>
            </a:r>
            <a:endParaRPr lang="en-US" sz="1200" b="0" dirty="0">
              <a:latin typeface="Arial" panose="020B0604020202020204" pitchFamily="34" charset="0"/>
              <a:ea typeface="Geneva" panose="020B0503030404040204" pitchFamily="34" charset="0"/>
              <a:cs typeface="Arial" panose="020B0604020202020204" pitchFamily="34" charset="0"/>
            </a:endParaRPr>
          </a:p>
          <a:p>
            <a:endParaRPr lang="en-US" sz="1200" b="0" dirty="0">
              <a:latin typeface="Arial" panose="020B0604020202020204" pitchFamily="34" charset="0"/>
              <a:ea typeface="Geneva" panose="020B0503030404040204" pitchFamily="34" charset="0"/>
              <a:cs typeface="Arial" panose="020B0604020202020204" pitchFamily="34" charset="0"/>
            </a:endParaRPr>
          </a:p>
          <a:p>
            <a:endParaRPr lang="en-US" sz="1200" b="0" dirty="0">
              <a:latin typeface="Arial" panose="020B0604020202020204" pitchFamily="34" charset="0"/>
              <a:ea typeface="Geneva" panose="020B050303040404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B1EACAF-90DD-2C4C-87D3-F9B69B8183F2}"/>
              </a:ext>
            </a:extLst>
          </p:cNvPr>
          <p:cNvSpPr>
            <a:spLocks noGrp="1"/>
          </p:cNvSpPr>
          <p:nvPr>
            <p:ph type="sldNum" sz="quarter" idx="5"/>
          </p:nvPr>
        </p:nvSpPr>
        <p:spPr/>
        <p:txBody>
          <a:bodyPr/>
          <a:lstStyle/>
          <a:p>
            <a:fld id="{D669D0D9-C193-0A47-916B-7D15CCD35EF4}" type="slidenum">
              <a:rPr lang="en-US" smtClean="0"/>
              <a:t>1</a:t>
            </a:fld>
            <a:endParaRPr lang="en-US"/>
          </a:p>
        </p:txBody>
      </p:sp>
    </p:spTree>
    <p:extLst>
      <p:ext uri="{BB962C8B-B14F-4D97-AF65-F5344CB8AC3E}">
        <p14:creationId xmlns:p14="http://schemas.microsoft.com/office/powerpoint/2010/main" val="130944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altLang="en-US" sz="800" b="0" u="sng" dirty="0">
                <a:solidFill>
                  <a:srgbClr val="000000"/>
                </a:solidFill>
                <a:latin typeface="Geneva" panose="020B0503030404040204" pitchFamily="34" charset="0"/>
                <a:ea typeface="Geneva" panose="020B0503030404040204" pitchFamily="34" charset="0"/>
              </a:rPr>
              <a:t>Slide Discussion</a:t>
            </a:r>
          </a:p>
          <a:p>
            <a:r>
              <a:rPr lang="en-US" altLang="en-US" sz="800" b="1" u="none" dirty="0">
                <a:solidFill>
                  <a:srgbClr val="000000"/>
                </a:solidFill>
                <a:latin typeface="Geneva" panose="020B0503030404040204" pitchFamily="34" charset="0"/>
                <a:ea typeface="Geneva" panose="020B0503030404040204" pitchFamily="34" charset="0"/>
              </a:rPr>
              <a:t>Let’s practice communicating information about feelings.</a:t>
            </a:r>
          </a:p>
          <a:p>
            <a:r>
              <a:rPr lang="en-US" altLang="en-US" sz="800" b="1" u="none" dirty="0">
                <a:solidFill>
                  <a:srgbClr val="000000"/>
                </a:solidFill>
                <a:latin typeface="Geneva" panose="020B0503030404040204" pitchFamily="34" charset="0"/>
                <a:ea typeface="Geneva" panose="020B0503030404040204" pitchFamily="34" charset="0"/>
              </a:rPr>
              <a:t>I want you to take turns practicing telling me (or another student) about something that made you feel frustrated.</a:t>
            </a:r>
          </a:p>
          <a:p>
            <a:r>
              <a:rPr lang="en-US" altLang="en-US" sz="800" b="0" u="none" dirty="0">
                <a:solidFill>
                  <a:srgbClr val="000000"/>
                </a:solidFill>
                <a:latin typeface="Geneva" panose="020B0503030404040204" pitchFamily="34" charset="0"/>
                <a:ea typeface="Geneva" panose="020B0503030404040204" pitchFamily="34" charset="0"/>
              </a:rPr>
              <a:t>(Allow/Coach students to take turns communicating a feeling using sentence structures below as a guide.)</a:t>
            </a:r>
          </a:p>
          <a:p>
            <a:endParaRPr lang="en-US" altLang="en-US" sz="800" b="0" u="none" dirty="0">
              <a:solidFill>
                <a:srgbClr val="000000"/>
              </a:solidFill>
              <a:latin typeface="Geneva" panose="020B0503030404040204" pitchFamily="34" charset="0"/>
              <a:ea typeface="Geneva" panose="020B0503030404040204" pitchFamily="34" charset="0"/>
            </a:endParaRPr>
          </a:p>
          <a:p>
            <a:r>
              <a:rPr lang="en-US" altLang="en-US" sz="800" b="1" u="none" dirty="0">
                <a:solidFill>
                  <a:srgbClr val="000000"/>
                </a:solidFill>
                <a:latin typeface="Geneva" panose="020B0503030404040204" pitchFamily="34" charset="0"/>
                <a:ea typeface="Geneva" panose="020B0503030404040204" pitchFamily="34" charset="0"/>
              </a:rPr>
              <a:t>&gt;I felt frustrated when </a:t>
            </a:r>
            <a:r>
              <a:rPr lang="en-US" altLang="en-US" sz="800" b="0" u="sng" dirty="0">
                <a:solidFill>
                  <a:srgbClr val="000000"/>
                </a:solidFill>
                <a:latin typeface="Geneva" panose="020B0503030404040204" pitchFamily="34" charset="0"/>
                <a:ea typeface="Geneva" panose="020B0503030404040204" pitchFamily="34" charset="0"/>
              </a:rPr>
              <a:t>(what happened).</a:t>
            </a:r>
          </a:p>
          <a:p>
            <a:r>
              <a:rPr lang="en-US" altLang="en-US" sz="800" b="1" u="none" dirty="0">
                <a:solidFill>
                  <a:srgbClr val="000000"/>
                </a:solidFill>
                <a:latin typeface="Geneva" panose="020B0503030404040204" pitchFamily="34" charset="0"/>
                <a:ea typeface="Geneva" panose="020B0503030404040204" pitchFamily="34" charset="0"/>
              </a:rPr>
              <a:t>&gt;I feel frustrated because </a:t>
            </a:r>
            <a:r>
              <a:rPr lang="en-US" altLang="en-US" sz="800" b="0" u="sng" dirty="0">
                <a:solidFill>
                  <a:srgbClr val="000000"/>
                </a:solidFill>
                <a:latin typeface="Geneva" panose="020B0503030404040204" pitchFamily="34" charset="0"/>
                <a:ea typeface="Geneva" panose="020B0503030404040204" pitchFamily="34" charset="0"/>
              </a:rPr>
              <a:t>(why).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800" b="1" u="none" dirty="0">
                <a:solidFill>
                  <a:srgbClr val="000000"/>
                </a:solidFill>
                <a:latin typeface="Geneva" panose="020B0503030404040204" pitchFamily="34" charset="0"/>
                <a:ea typeface="Geneva" panose="020B0503030404040204" pitchFamily="34" charset="0"/>
              </a:rPr>
              <a:t>&gt;I feel frustrated</a:t>
            </a:r>
            <a:r>
              <a:rPr lang="en-US" altLang="en-US" sz="800" b="0" u="none" dirty="0">
                <a:solidFill>
                  <a:srgbClr val="000000"/>
                </a:solidFill>
                <a:latin typeface="Geneva" panose="020B0503030404040204" pitchFamily="34" charset="0"/>
                <a:ea typeface="Geneva" panose="020B0503030404040204" pitchFamily="34" charset="0"/>
              </a:rPr>
              <a:t> </a:t>
            </a:r>
            <a:r>
              <a:rPr lang="en-US" altLang="en-US" sz="800" b="1" u="none" dirty="0">
                <a:solidFill>
                  <a:srgbClr val="000000"/>
                </a:solidFill>
                <a:latin typeface="Geneva" panose="020B0503030404040204" pitchFamily="34" charset="0"/>
                <a:ea typeface="Geneva" panose="020B0503030404040204" pitchFamily="34" charset="0"/>
              </a:rPr>
              <a:t>when </a:t>
            </a:r>
            <a:r>
              <a:rPr lang="en-US" altLang="en-US" sz="800" b="0" u="sng" dirty="0">
                <a:solidFill>
                  <a:srgbClr val="000000"/>
                </a:solidFill>
                <a:latin typeface="Geneva" panose="020B0503030404040204" pitchFamily="34" charset="0"/>
                <a:ea typeface="Geneva" panose="020B0503030404040204" pitchFamily="34" charset="0"/>
              </a:rPr>
              <a:t>(what causes the feeling).</a:t>
            </a:r>
          </a:p>
          <a:p>
            <a:endParaRPr lang="en-US" sz="800" dirty="0"/>
          </a:p>
          <a:p>
            <a:pPr fontAlgn="ctr">
              <a:spcBef>
                <a:spcPts val="0"/>
              </a:spcBef>
            </a:pPr>
            <a:r>
              <a:rPr lang="en-US" altLang="en-US" sz="800" u="sng" dirty="0">
                <a:latin typeface="Arial" panose="020B0604020202020204" pitchFamily="34" charset="0"/>
                <a:ea typeface="Geneva" panose="020B0503030404040204" pitchFamily="34" charset="0"/>
                <a:cs typeface="Arial" panose="020B0604020202020204" pitchFamily="34" charset="0"/>
              </a:rPr>
              <a:t>Teacher Tip</a:t>
            </a:r>
          </a:p>
          <a:p>
            <a:pPr fontAlgn="ctr">
              <a:spcBef>
                <a:spcPts val="0"/>
              </a:spcBef>
            </a:pPr>
            <a:r>
              <a:rPr lang="en-US" altLang="en-US" sz="800" u="none" dirty="0">
                <a:latin typeface="Arial" panose="020B0604020202020204" pitchFamily="34" charset="0"/>
                <a:ea typeface="Geneva" panose="020B0503030404040204" pitchFamily="34" charset="0"/>
                <a:cs typeface="Arial" panose="020B0604020202020204" pitchFamily="34" charset="0"/>
              </a:rPr>
              <a:t>This is an excellent skill for students to practice as they continue grow and develop healthy friendships, as well as problem solving/reporting skills.</a:t>
            </a:r>
          </a:p>
          <a:p>
            <a:pPr fontAlgn="ctr">
              <a:spcBef>
                <a:spcPts val="0"/>
              </a:spcBef>
            </a:pPr>
            <a:endParaRPr lang="en-US" altLang="en-US" u="sng" dirty="0">
              <a:latin typeface="Arial" panose="020B0604020202020204" pitchFamily="34" charset="0"/>
              <a:ea typeface="Geneva" panose="020B050303040404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2153759-6ADD-C040-BDB0-20994B6C45F1}" type="slidenum">
              <a:rPr lang="en-US" smtClean="0"/>
              <a:t>10</a:t>
            </a:fld>
            <a:endParaRPr lang="en-US"/>
          </a:p>
        </p:txBody>
      </p:sp>
    </p:spTree>
    <p:extLst>
      <p:ext uri="{BB962C8B-B14F-4D97-AF65-F5344CB8AC3E}">
        <p14:creationId xmlns:p14="http://schemas.microsoft.com/office/powerpoint/2010/main" val="1586700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7DE9331F-9108-A542-9F13-8A0D8CD32E3C}"/>
              </a:ext>
            </a:extLst>
          </p:cNvPr>
          <p:cNvSpPr>
            <a:spLocks noGrp="1" noRot="1" noChangeAspect="1" noChangeArrowheads="1" noTextEdit="1"/>
          </p:cNvSpPr>
          <p:nvPr>
            <p:ph type="sldImg"/>
          </p:nvPr>
        </p:nvSpPr>
        <p:spPr>
          <a:xfrm>
            <a:off x="2520950" y="228600"/>
            <a:ext cx="1778000" cy="1000125"/>
          </a:xfrm>
          <a:solidFill>
            <a:srgbClr val="FFFFFF"/>
          </a:solidFill>
          <a:ln/>
        </p:spPr>
      </p:sp>
      <p:sp>
        <p:nvSpPr>
          <p:cNvPr id="58371" name="Rectangle 3">
            <a:extLst>
              <a:ext uri="{FF2B5EF4-FFF2-40B4-BE49-F238E27FC236}">
                <a16:creationId xmlns:a16="http://schemas.microsoft.com/office/drawing/2014/main" id="{A93709AE-C06A-574C-BE75-7A24350B5C44}"/>
              </a:ext>
            </a:extLst>
          </p:cNvPr>
          <p:cNvSpPr>
            <a:spLocks noGrp="1" noChangeArrowheads="1"/>
          </p:cNvSpPr>
          <p:nvPr>
            <p:ph type="body" idx="1"/>
          </p:nvPr>
        </p:nvSpPr>
        <p:spPr>
          <a:xfrm>
            <a:off x="381000" y="1295400"/>
            <a:ext cx="6019800" cy="7620000"/>
          </a:xfrm>
          <a:solidFill>
            <a:srgbClr val="FFFFFF"/>
          </a:solidFill>
          <a:ln>
            <a:solidFill>
              <a:srgbClr val="000000"/>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u="sng" dirty="0">
                <a:latin typeface="Arial" panose="020B0604020202020204" pitchFamily="34" charset="0"/>
                <a:ea typeface="Geneva" panose="020B0503030404040204" pitchFamily="34" charset="0"/>
                <a:cs typeface="Arial" panose="020B0604020202020204" pitchFamily="34" charset="0"/>
              </a:rPr>
              <a:t>Slide Discussion</a:t>
            </a:r>
          </a:p>
          <a:p>
            <a:r>
              <a:rPr lang="en-US" sz="1400" b="1" dirty="0"/>
              <a:t>You all are so good at this!</a:t>
            </a:r>
          </a:p>
          <a:p>
            <a:r>
              <a:rPr lang="en-US" sz="1400" b="1" dirty="0"/>
              <a:t> </a:t>
            </a:r>
          </a:p>
          <a:p>
            <a:r>
              <a:rPr lang="en-US" sz="1400" b="1" dirty="0"/>
              <a:t>I am going to show you a few more feelings. I usually save these for older classes, but this class is ready for them now!</a:t>
            </a:r>
          </a:p>
          <a:p>
            <a:endParaRPr lang="en-US" sz="1400" b="1" dirty="0"/>
          </a:p>
          <a:p>
            <a:endParaRPr lang="en-US" sz="1400" b="1" dirty="0"/>
          </a:p>
          <a:p>
            <a:pPr eaLnBrk="1" hangingPunct="1"/>
            <a:endParaRPr lang="en-US" altLang="en-US" sz="1400" dirty="0">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2825028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988" y="452438"/>
            <a:ext cx="4262437" cy="2398712"/>
          </a:xfrm>
        </p:spPr>
      </p:sp>
      <p:sp>
        <p:nvSpPr>
          <p:cNvPr id="3" name="Notes Placeholder 2"/>
          <p:cNvSpPr>
            <a:spLocks noGrp="1"/>
          </p:cNvSpPr>
          <p:nvPr>
            <p:ph type="body" idx="1"/>
          </p:nvPr>
        </p:nvSpPr>
        <p:spPr>
          <a:xfrm>
            <a:off x="685800" y="3004887"/>
            <a:ext cx="5486400" cy="3600450"/>
          </a:xfrm>
        </p:spPr>
        <p:txBody>
          <a:bodyPr/>
          <a:lstStyle/>
          <a:p>
            <a:r>
              <a:rPr lang="en-US" sz="800" dirty="0">
                <a:latin typeface="Arial" panose="020B0604020202020204" pitchFamily="34" charset="0"/>
                <a:ea typeface="Geneva" panose="020B0503030404040204" pitchFamily="34" charset="0"/>
                <a:cs typeface="Arial" panose="020B0604020202020204" pitchFamily="34" charset="0"/>
              </a:rPr>
              <a:t>Copyright 2006 by Safe Life Coalition</a:t>
            </a:r>
          </a:p>
          <a:p>
            <a:r>
              <a:rPr lang="en-US" sz="800" dirty="0">
                <a:latin typeface="Arial" panose="020B0604020202020204" pitchFamily="34" charset="0"/>
                <a:ea typeface="Geneva" panose="020B0503030404040204" pitchFamily="34" charset="0"/>
                <a:cs typeface="Arial" panose="020B0604020202020204" pitchFamily="34" charset="0"/>
              </a:rPr>
              <a:t>All rights reserved.</a:t>
            </a:r>
          </a:p>
          <a:p>
            <a:endParaRPr lang="en-US" dirty="0">
              <a:latin typeface="Arial" panose="020B0604020202020204" pitchFamily="34" charset="0"/>
              <a:cs typeface="Arial" panose="020B0604020202020204" pitchFamily="34" charset="0"/>
            </a:endParaRPr>
          </a:p>
          <a:p>
            <a:pPr>
              <a:spcBef>
                <a:spcPts val="0"/>
              </a:spcBef>
            </a:pPr>
            <a:r>
              <a:rPr lang="en-US" altLang="en-US" u="sng" dirty="0">
                <a:latin typeface="Arial" panose="020B0604020202020204" pitchFamily="34" charset="0"/>
                <a:ea typeface="Geneva" panose="020B0503030404040204" pitchFamily="34" charset="0"/>
                <a:cs typeface="Arial" panose="020B0604020202020204" pitchFamily="34" charset="0"/>
              </a:rPr>
              <a:t>Pre-Video Discussion</a:t>
            </a:r>
            <a:endParaRPr lang="en-US" altLang="en-US" dirty="0">
              <a:latin typeface="Arial" panose="020B0604020202020204" pitchFamily="34" charset="0"/>
              <a:ea typeface="Geneva" panose="020B0503030404040204" pitchFamily="34" charset="0"/>
              <a:cs typeface="Arial" panose="020B0604020202020204" pitchFamily="34" charset="0"/>
            </a:endParaRPr>
          </a:p>
          <a:p>
            <a:pPr fontAlgn="ctr">
              <a:spcBef>
                <a:spcPts val="0"/>
              </a:spcBef>
            </a:pPr>
            <a:r>
              <a:rPr lang="en-US" altLang="en-US" b="1" dirty="0">
                <a:latin typeface="Arial" panose="020B0604020202020204" pitchFamily="34" charset="0"/>
                <a:ea typeface="Geneva" panose="020B0503030404040204" pitchFamily="34" charset="0"/>
                <a:cs typeface="Arial" panose="020B0604020202020204" pitchFamily="34" charset="0"/>
              </a:rPr>
              <a:t>Here’s a music video clip. Let’s watch and listen to the words.  </a:t>
            </a:r>
            <a:endParaRPr lang="en-US" altLang="en-US" dirty="0">
              <a:latin typeface="Arial" panose="020B0604020202020204" pitchFamily="34" charset="0"/>
              <a:ea typeface="Geneva" panose="020B0503030404040204" pitchFamily="34" charset="0"/>
              <a:cs typeface="Arial" panose="020B0604020202020204" pitchFamily="34" charset="0"/>
            </a:endParaRPr>
          </a:p>
          <a:p>
            <a:pPr>
              <a:spcBef>
                <a:spcPts val="0"/>
              </a:spcBef>
            </a:pPr>
            <a:r>
              <a:rPr lang="en-US" altLang="en-US" dirty="0">
                <a:latin typeface="Arial" panose="020B0604020202020204" pitchFamily="34" charset="0"/>
                <a:ea typeface="Geneva" panose="020B0503030404040204" pitchFamily="34" charset="0"/>
                <a:cs typeface="Arial" panose="020B0604020202020204" pitchFamily="34" charset="0"/>
              </a:rPr>
              <a:t> </a:t>
            </a:r>
          </a:p>
          <a:p>
            <a:pPr>
              <a:spcBef>
                <a:spcPts val="0"/>
              </a:spcBef>
            </a:pPr>
            <a:r>
              <a:rPr lang="en-US" altLang="en-US" u="sng" dirty="0">
                <a:latin typeface="Arial" panose="020B0604020202020204" pitchFamily="34" charset="0"/>
                <a:ea typeface="Geneva" panose="020B0503030404040204" pitchFamily="34" charset="0"/>
                <a:cs typeface="Arial" panose="020B0604020202020204" pitchFamily="34" charset="0"/>
              </a:rPr>
              <a:t>Play Video</a:t>
            </a:r>
          </a:p>
          <a:p>
            <a:pPr>
              <a:spcBef>
                <a:spcPts val="0"/>
              </a:spcBef>
            </a:pPr>
            <a:r>
              <a:rPr lang="en-US" altLang="en-US" dirty="0">
                <a:latin typeface="Arial" panose="020B0604020202020204" pitchFamily="34" charset="0"/>
                <a:ea typeface="Geneva" panose="020B0503030404040204" pitchFamily="34" charset="0"/>
                <a:cs typeface="Arial" panose="020B0604020202020204" pitchFamily="34" charset="0"/>
              </a:rPr>
              <a:t>(Video clip plays.) </a:t>
            </a:r>
          </a:p>
          <a:p>
            <a:pPr>
              <a:spcBef>
                <a:spcPts val="0"/>
              </a:spcBef>
            </a:pPr>
            <a:r>
              <a:rPr lang="en-US" altLang="en-US" dirty="0">
                <a:latin typeface="Arial" panose="020B0604020202020204" pitchFamily="34" charset="0"/>
                <a:ea typeface="Geneva" panose="020B0503030404040204" pitchFamily="34" charset="0"/>
                <a:cs typeface="Arial" panose="020B0604020202020204" pitchFamily="34" charset="0"/>
              </a:rPr>
              <a:t> </a:t>
            </a:r>
          </a:p>
          <a:p>
            <a:pPr>
              <a:spcBef>
                <a:spcPts val="0"/>
              </a:spcBef>
            </a:pPr>
            <a:r>
              <a:rPr lang="en-US" altLang="en-US" u="sng" dirty="0">
                <a:latin typeface="Arial" panose="020B0604020202020204" pitchFamily="34" charset="0"/>
                <a:ea typeface="Geneva" panose="020B0503030404040204" pitchFamily="34" charset="0"/>
                <a:cs typeface="Arial" panose="020B0604020202020204" pitchFamily="34" charset="0"/>
              </a:rPr>
              <a:t>Post-Video Discussion</a:t>
            </a:r>
            <a:endParaRPr lang="en-US" altLang="en-US" dirty="0">
              <a:latin typeface="Arial" panose="020B0604020202020204" pitchFamily="34" charset="0"/>
              <a:ea typeface="Geneva" panose="020B0503030404040204" pitchFamily="34" charset="0"/>
              <a:cs typeface="Arial" panose="020B0604020202020204" pitchFamily="34" charset="0"/>
            </a:endParaRPr>
          </a:p>
          <a:p>
            <a:pPr fontAlgn="ctr">
              <a:lnSpc>
                <a:spcPct val="100000"/>
              </a:lnSpc>
              <a:spcBef>
                <a:spcPts val="0"/>
              </a:spcBef>
            </a:pPr>
            <a:r>
              <a:rPr lang="en-US" altLang="en-US" b="1" dirty="0">
                <a:latin typeface="Arial" panose="020B0604020202020204" pitchFamily="34" charset="0"/>
                <a:ea typeface="Geneva" panose="020B0503030404040204" pitchFamily="34" charset="0"/>
                <a:cs typeface="Arial" panose="020B0604020202020204" pitchFamily="34" charset="0"/>
              </a:rPr>
              <a:t>What did you all think of that song? </a:t>
            </a:r>
            <a:br>
              <a:rPr lang="en-US" altLang="en-US" b="1" dirty="0">
                <a:latin typeface="Arial" panose="020B0604020202020204" pitchFamily="34" charset="0"/>
                <a:ea typeface="Geneva" panose="020B0503030404040204" pitchFamily="34" charset="0"/>
                <a:cs typeface="Arial" panose="020B0604020202020204" pitchFamily="34" charset="0"/>
              </a:rPr>
            </a:br>
            <a:r>
              <a:rPr lang="en-US" altLang="en-US" dirty="0">
                <a:highlight>
                  <a:srgbClr val="00FF00"/>
                </a:highlight>
                <a:latin typeface="Arial" panose="020B0604020202020204" pitchFamily="34" charset="0"/>
                <a:ea typeface="Geneva" panose="020B0503030404040204" pitchFamily="34" charset="0"/>
                <a:cs typeface="Arial" panose="020B0604020202020204" pitchFamily="34" charset="0"/>
              </a:rPr>
              <a:t>(Allow/Guide students to respond.)</a:t>
            </a:r>
          </a:p>
          <a:p>
            <a:pPr fontAlgn="ctr">
              <a:spcBef>
                <a:spcPts val="0"/>
              </a:spcBef>
            </a:pPr>
            <a:endParaRPr lang="en-US" altLang="en-US" dirty="0">
              <a:latin typeface="Arial" panose="020B0604020202020204" pitchFamily="34" charset="0"/>
              <a:ea typeface="Geneva" panose="020B050303040404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669D0D9-C193-0A47-916B-7D15CCD35EF4}" type="slidenum">
              <a:rPr lang="en-US" smtClean="0"/>
              <a:t>12</a:t>
            </a:fld>
            <a:endParaRPr lang="en-US" dirty="0"/>
          </a:p>
        </p:txBody>
      </p:sp>
    </p:spTree>
    <p:extLst>
      <p:ext uri="{BB962C8B-B14F-4D97-AF65-F5344CB8AC3E}">
        <p14:creationId xmlns:p14="http://schemas.microsoft.com/office/powerpoint/2010/main" val="659387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ea typeface="Geneva" panose="020B0503030404040204" pitchFamily="34" charset="0"/>
                <a:cs typeface="Arial" panose="020B0604020202020204" pitchFamily="34" charset="0"/>
              </a:rPr>
              <a:t>Copyright 2006 by Safe Life Coalition</a:t>
            </a:r>
          </a:p>
          <a:p>
            <a:r>
              <a:rPr lang="en-US" sz="1200" dirty="0">
                <a:latin typeface="Arial" panose="020B0604020202020204" pitchFamily="34" charset="0"/>
                <a:ea typeface="Geneva" panose="020B0503030404040204" pitchFamily="34" charset="0"/>
                <a:cs typeface="Arial" panose="020B0604020202020204" pitchFamily="34" charset="0"/>
              </a:rPr>
              <a:t>All rights reserved.</a:t>
            </a:r>
          </a:p>
          <a:p>
            <a:endParaRPr lang="en-US" altLang="en-US" sz="2400" b="1" dirty="0">
              <a:latin typeface="Arial" panose="020B0604020202020204" pitchFamily="34" charset="0"/>
              <a:cs typeface="Arial" panose="020B0604020202020204" pitchFamily="34" charset="0"/>
            </a:endParaRPr>
          </a:p>
          <a:p>
            <a:r>
              <a:rPr lang="en-US" altLang="en-US" sz="2400" b="0" u="sng" dirty="0">
                <a:latin typeface="Arial" panose="020B0604020202020204" pitchFamily="34" charset="0"/>
                <a:cs typeface="Arial" panose="020B0604020202020204" pitchFamily="34" charset="0"/>
              </a:rPr>
              <a:t>Play Video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effectLst/>
                <a:latin typeface="Arial" panose="020B0604020202020204" pitchFamily="34" charset="0"/>
                <a:ea typeface="+mn-ea"/>
                <a:cs typeface="Arial" panose="020B0604020202020204" pitchFamily="34" charset="0"/>
              </a:rPr>
              <a:t>(Video clip plays.)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2400" b="1" u="sng"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400" b="0" u="sng" kern="1200" dirty="0">
                <a:solidFill>
                  <a:schemeClr val="tx1"/>
                </a:solidFill>
                <a:effectLst/>
                <a:latin typeface="Arial" panose="020B0604020202020204" pitchFamily="34" charset="0"/>
                <a:ea typeface="+mn-ea"/>
                <a:cs typeface="Arial" panose="020B0604020202020204" pitchFamily="34" charset="0"/>
              </a:rPr>
              <a:t>Post-Video Activity</a:t>
            </a:r>
            <a:endParaRPr lang="en-US" altLang="en-US" sz="2400" b="0" u="sng" dirty="0">
              <a:latin typeface="Arial" panose="020B0604020202020204" pitchFamily="34" charset="0"/>
              <a:cs typeface="Arial" panose="020B0604020202020204" pitchFamily="34" charset="0"/>
            </a:endParaRPr>
          </a:p>
          <a:p>
            <a:r>
              <a:rPr lang="en-US" b="1" dirty="0"/>
              <a:t>Anyone want to practice saying what Sammy say’s to end this lesson?</a:t>
            </a:r>
          </a:p>
          <a:p>
            <a:r>
              <a:rPr lang="en-US" dirty="0"/>
              <a:t>(Call on students and allow/guide them to repeat Sammy lines on this slide.)</a:t>
            </a:r>
          </a:p>
          <a:p>
            <a:pPr algn="l" rtl="0" fontAlgn="base">
              <a:spcBef>
                <a:spcPts val="0"/>
              </a:spcBef>
              <a:spcAft>
                <a:spcPts val="0"/>
              </a:spcAft>
            </a:pPr>
            <a:endParaRPr lang="en-US" altLang="en-US" sz="1200" b="0" dirty="0">
              <a:latin typeface="Arial" panose="020B0604020202020204" pitchFamily="34" charset="0"/>
              <a:ea typeface="ＭＳ Ｐゴシック" panose="020B0600070205080204" pitchFamily="34" charset="-128"/>
              <a:cs typeface="Arial" panose="020B0604020202020204" pitchFamily="34" charset="0"/>
            </a:endParaRPr>
          </a:p>
          <a:p>
            <a:r>
              <a:rPr lang="en-US" u="sng" dirty="0">
                <a:latin typeface="Arial" panose="020B0604020202020204" pitchFamily="34" charset="0"/>
                <a:ea typeface="Geneva" panose="020B0503030404040204" pitchFamily="34" charset="0"/>
                <a:cs typeface="Arial" panose="020B0604020202020204" pitchFamily="34" charset="0"/>
              </a:rPr>
              <a:t>Teacher Tip</a:t>
            </a:r>
          </a:p>
          <a:p>
            <a:pPr fontAlgn="ctr"/>
            <a:r>
              <a:rPr lang="en-US" dirty="0">
                <a:latin typeface="Arial" panose="020B0604020202020204" pitchFamily="34" charset="0"/>
                <a:ea typeface="Geneva" panose="020B0503030404040204" pitchFamily="34" charset="0"/>
                <a:cs typeface="Arial" panose="020B0604020202020204" pitchFamily="34" charset="0"/>
              </a:rPr>
              <a:t>If you want additional information and materials for lesson concepts covered in this lesson, try using the </a:t>
            </a:r>
            <a:r>
              <a:rPr lang="en-US" altLang="en-US" sz="1200" b="0" u="none" dirty="0">
                <a:latin typeface="Arial" panose="020B0604020202020204" pitchFamily="34" charset="0"/>
                <a:ea typeface="Geneva" panose="020B0503030404040204" pitchFamily="34" charset="0"/>
                <a:cs typeface="Arial" panose="020B0604020202020204" pitchFamily="34" charset="0"/>
              </a:rPr>
              <a:t>Safe Life Supplemental Materials &amp; Ideas - Internet Search that is included for this lesson. </a:t>
            </a:r>
            <a:r>
              <a:rPr lang="en-US" sz="1200" dirty="0">
                <a:effectLst/>
                <a:latin typeface="Arial" panose="020B0604020202020204" pitchFamily="34" charset="0"/>
                <a:ea typeface="Aptos" panose="020B0004020202020204" pitchFamily="34" charset="0"/>
                <a:cs typeface="Arial" panose="020B0604020202020204" pitchFamily="34" charset="0"/>
              </a:rPr>
              <a:t>That document will guide you to locate lesson related YouTube videos, websites, and activity ideas. It also gives you a spot to note any additional materials and ideas you may want to use to teach the lesson.</a:t>
            </a:r>
          </a:p>
          <a:p>
            <a:pPr algn="l" rtl="0" fontAlgn="base">
              <a:spcBef>
                <a:spcPts val="0"/>
              </a:spcBef>
              <a:spcAft>
                <a:spcPts val="0"/>
              </a:spcAft>
            </a:pPr>
            <a:endParaRPr lang="en-US" altLang="en-US" sz="1200" b="0" dirty="0">
              <a:latin typeface="Arial" panose="020B0604020202020204" pitchFamily="34" charset="0"/>
              <a:ea typeface="ＭＳ Ｐゴシック" panose="020B0600070205080204" pitchFamily="34" charset="-128"/>
              <a:cs typeface="Arial" panose="020B0604020202020204" pitchFamily="34" charset="0"/>
            </a:endParaRPr>
          </a:p>
          <a:p>
            <a:r>
              <a:rPr lang="en-US" u="sng" dirty="0">
                <a:latin typeface="Arial" panose="020B0604020202020204" pitchFamily="34" charset="0"/>
                <a:ea typeface="Geneva" panose="020B0503030404040204" pitchFamily="34" charset="0"/>
                <a:cs typeface="Arial" panose="020B0604020202020204" pitchFamily="34" charset="0"/>
              </a:rPr>
              <a:t>Lesson Newsletter for Families and Support Persons</a:t>
            </a:r>
            <a:endParaRPr lang="en-US" dirty="0">
              <a:latin typeface="Arial" panose="020B0604020202020204" pitchFamily="34" charset="0"/>
              <a:ea typeface="Geneva" panose="020B0503030404040204" pitchFamily="34" charset="0"/>
              <a:cs typeface="Arial" panose="020B0604020202020204" pitchFamily="34" charset="0"/>
            </a:endParaRPr>
          </a:p>
          <a:p>
            <a:r>
              <a:rPr lang="en-US" dirty="0">
                <a:latin typeface="Arial" panose="020B0604020202020204" pitchFamily="34" charset="0"/>
                <a:ea typeface="Geneva" panose="020B0503030404040204" pitchFamily="34" charset="0"/>
                <a:cs typeface="Arial" panose="020B0604020202020204" pitchFamily="34" charset="0"/>
              </a:rPr>
              <a:t>Located in lesson folder. Newsletters can be used to share lesson information and reinforcement activities with families/support persons of students. They are printer friendly or can be emailed. </a:t>
            </a:r>
          </a:p>
        </p:txBody>
      </p:sp>
      <p:sp>
        <p:nvSpPr>
          <p:cNvPr id="4" name="Slide Number Placeholder 3"/>
          <p:cNvSpPr>
            <a:spLocks noGrp="1"/>
          </p:cNvSpPr>
          <p:nvPr>
            <p:ph type="sldNum" sz="quarter" idx="5"/>
          </p:nvPr>
        </p:nvSpPr>
        <p:spPr/>
        <p:txBody>
          <a:bodyPr/>
          <a:lstStyle/>
          <a:p>
            <a:fld id="{F29D6985-69EF-6F4A-9603-505E949E5ECD}" type="slidenum">
              <a:rPr lang="en-US" smtClean="0"/>
              <a:t>13</a:t>
            </a:fld>
            <a:endParaRPr lang="en-US"/>
          </a:p>
        </p:txBody>
      </p:sp>
    </p:spTree>
    <p:extLst>
      <p:ext uri="{BB962C8B-B14F-4D97-AF65-F5344CB8AC3E}">
        <p14:creationId xmlns:p14="http://schemas.microsoft.com/office/powerpoint/2010/main" val="4263599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 y="255588"/>
            <a:ext cx="2627313" cy="1477962"/>
          </a:xfrm>
        </p:spPr>
      </p:sp>
      <p:sp>
        <p:nvSpPr>
          <p:cNvPr id="3" name="Notes Placeholder 2"/>
          <p:cNvSpPr>
            <a:spLocks noGrp="1"/>
          </p:cNvSpPr>
          <p:nvPr>
            <p:ph type="body" idx="1"/>
          </p:nvPr>
        </p:nvSpPr>
        <p:spPr>
          <a:xfrm>
            <a:off x="248658" y="1873512"/>
            <a:ext cx="6235269" cy="6712348"/>
          </a:xfrm>
        </p:spPr>
        <p:txBody>
          <a:bodyPr/>
          <a:lstStyle/>
          <a:p>
            <a:r>
              <a:rPr lang="en-US" b="0" u="sng" dirty="0">
                <a:latin typeface="Arial" panose="020B0604020202020204" pitchFamily="34" charset="0"/>
                <a:ea typeface="Geneva" panose="020B0503030404040204" pitchFamily="34" charset="0"/>
                <a:cs typeface="Arial" panose="020B0604020202020204" pitchFamily="34" charset="0"/>
              </a:rPr>
              <a:t>Slide Discussion</a:t>
            </a:r>
          </a:p>
          <a:p>
            <a:r>
              <a:rPr lang="en-US" b="1" dirty="0">
                <a:latin typeface="Arial" panose="020B0604020202020204" pitchFamily="34" charset="0"/>
                <a:ea typeface="Geneva" panose="020B0503030404040204" pitchFamily="34" charset="0"/>
                <a:cs typeface="Arial" panose="020B0604020202020204" pitchFamily="34" charset="0"/>
              </a:rPr>
              <a:t>Here are some words we need to know for this lesson.</a:t>
            </a:r>
          </a:p>
          <a:p>
            <a:endParaRPr lang="en-US" b="1" dirty="0">
              <a:latin typeface="Arial" panose="020B0604020202020204" pitchFamily="34" charset="0"/>
              <a:ea typeface="Geneva" panose="020B0503030404040204" pitchFamily="34" charset="0"/>
              <a:cs typeface="Arial" panose="020B0604020202020204" pitchFamily="34" charset="0"/>
            </a:endParaRPr>
          </a:p>
          <a:p>
            <a:r>
              <a:rPr lang="en-US" b="1" dirty="0">
                <a:latin typeface="Arial" panose="020B0604020202020204" pitchFamily="34" charset="0"/>
                <a:ea typeface="Geneva" panose="020B0503030404040204" pitchFamily="34" charset="0"/>
                <a:cs typeface="Arial" panose="020B0604020202020204" pitchFamily="34" charset="0"/>
              </a:rPr>
              <a:t>Feelings.</a:t>
            </a:r>
          </a:p>
          <a:p>
            <a:endParaRPr lang="en-US" b="1" dirty="0">
              <a:latin typeface="Arial" panose="020B0604020202020204" pitchFamily="34" charset="0"/>
              <a:ea typeface="Geneva" panose="020B0503030404040204" pitchFamily="34" charset="0"/>
              <a:cs typeface="Arial" panose="020B0604020202020204" pitchFamily="34" charset="0"/>
            </a:endParaRPr>
          </a:p>
          <a:p>
            <a:r>
              <a:rPr lang="en-US" b="1" dirty="0">
                <a:latin typeface="Arial" panose="020B0604020202020204" pitchFamily="34" charset="0"/>
                <a:ea typeface="Geneva" panose="020B0503030404040204" pitchFamily="34" charset="0"/>
                <a:cs typeface="Arial" panose="020B0604020202020204" pitchFamily="34" charset="0"/>
              </a:rPr>
              <a:t>Body Language.</a:t>
            </a:r>
          </a:p>
          <a:p>
            <a:endParaRPr lang="en-US" b="1">
              <a:latin typeface="Arial" panose="020B0604020202020204" pitchFamily="34" charset="0"/>
              <a:ea typeface="Geneva" panose="020B0503030404040204" pitchFamily="34" charset="0"/>
              <a:cs typeface="Arial" panose="020B0604020202020204" pitchFamily="34" charset="0"/>
            </a:endParaRPr>
          </a:p>
          <a:p>
            <a:r>
              <a:rPr lang="en-US" b="1">
                <a:latin typeface="Arial" panose="020B0604020202020204" pitchFamily="34" charset="0"/>
                <a:ea typeface="Geneva" panose="020B0503030404040204" pitchFamily="34" charset="0"/>
                <a:cs typeface="Arial" panose="020B0604020202020204" pitchFamily="34" charset="0"/>
              </a:rPr>
              <a:t>Communicate</a:t>
            </a:r>
            <a:r>
              <a:rPr lang="en-US" b="1" dirty="0">
                <a:latin typeface="Arial" panose="020B0604020202020204" pitchFamily="34" charset="0"/>
                <a:ea typeface="Geneva" panose="020B0503030404040204" pitchFamily="34" charset="0"/>
                <a:cs typeface="Arial" panose="020B0604020202020204" pitchFamily="34" charset="0"/>
              </a:rPr>
              <a:t>.</a:t>
            </a:r>
          </a:p>
          <a:p>
            <a:endParaRPr lang="en-US" b="1" i="1" dirty="0">
              <a:latin typeface="Arial" panose="020B0604020202020204" pitchFamily="34" charset="0"/>
              <a:ea typeface="Geneva" panose="020B050303040404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669D0D9-C193-0A47-916B-7D15CCD35EF4}" type="slidenum">
              <a:rPr lang="en-US" smtClean="0"/>
              <a:t>2</a:t>
            </a:fld>
            <a:endParaRPr lang="en-US"/>
          </a:p>
        </p:txBody>
      </p:sp>
    </p:spTree>
    <p:extLst>
      <p:ext uri="{BB962C8B-B14F-4D97-AF65-F5344CB8AC3E}">
        <p14:creationId xmlns:p14="http://schemas.microsoft.com/office/powerpoint/2010/main" val="2886674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 y="255588"/>
            <a:ext cx="2627313" cy="1477962"/>
          </a:xfrm>
        </p:spPr>
      </p:sp>
      <p:sp>
        <p:nvSpPr>
          <p:cNvPr id="3" name="Notes Placeholder 2"/>
          <p:cNvSpPr>
            <a:spLocks noGrp="1"/>
          </p:cNvSpPr>
          <p:nvPr>
            <p:ph type="body" idx="1"/>
          </p:nvPr>
        </p:nvSpPr>
        <p:spPr>
          <a:xfrm>
            <a:off x="248658" y="1873512"/>
            <a:ext cx="6235269" cy="6712348"/>
          </a:xfrm>
        </p:spPr>
        <p:txBody>
          <a:bodyPr/>
          <a:lstStyle/>
          <a:p>
            <a:r>
              <a:rPr lang="en-US" sz="1200" b="0" u="sng" dirty="0">
                <a:latin typeface="Arial" panose="020B0604020202020204" pitchFamily="34" charset="0"/>
                <a:ea typeface="Geneva" panose="020B0503030404040204" pitchFamily="34" charset="0"/>
                <a:cs typeface="Arial" panose="020B0604020202020204" pitchFamily="34" charset="0"/>
              </a:rPr>
              <a:t>Slide Discussion</a:t>
            </a:r>
          </a:p>
          <a:p>
            <a:r>
              <a:rPr lang="en-US" sz="1200" b="1" u="none" dirty="0">
                <a:latin typeface="Arial" panose="020B0604020202020204" pitchFamily="34" charset="0"/>
                <a:ea typeface="Geneva" panose="020B0503030404040204" pitchFamily="34" charset="0"/>
                <a:cs typeface="Arial" panose="020B0604020202020204" pitchFamily="34" charset="0"/>
              </a:rPr>
              <a:t>Let’s practice naming feelings that we think a person might have after certain things happen.</a:t>
            </a:r>
          </a:p>
          <a:p>
            <a:endParaRPr lang="en-US" sz="1200" b="0" u="sng" dirty="0">
              <a:latin typeface="Arial" panose="020B0604020202020204" pitchFamily="34" charset="0"/>
              <a:ea typeface="Geneva" panose="020B0503030404040204" pitchFamily="34" charset="0"/>
              <a:cs typeface="Arial" panose="020B0604020202020204" pitchFamily="34" charset="0"/>
            </a:endParaRPr>
          </a:p>
          <a:p>
            <a:pPr marL="0" marR="0" fontAlgn="ctr">
              <a:spcBef>
                <a:spcPts val="0"/>
              </a:spcBef>
              <a:spcAft>
                <a:spcPts val="0"/>
              </a:spcAft>
            </a:pPr>
            <a:r>
              <a:rPr lang="en-US" sz="12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How would you feel if…</a:t>
            </a:r>
            <a:endParaRPr lang="en-US" sz="1200" dirty="0">
              <a:effectLst/>
              <a:latin typeface="Arial" panose="020B0604020202020204" pitchFamily="34" charset="0"/>
              <a:ea typeface="MS Mincho" panose="02020609040205080304" pitchFamily="49" charset="-128"/>
              <a:cs typeface="Arial" panose="020B0604020202020204" pitchFamily="34" charset="0"/>
            </a:endParaRPr>
          </a:p>
          <a:p>
            <a:pPr marL="342900" marR="0" lvl="0" indent="-342900" fontAlgn="ctr">
              <a:spcBef>
                <a:spcPts val="0"/>
              </a:spcBef>
              <a:spcAft>
                <a:spcPts val="0"/>
              </a:spcAft>
              <a:buFont typeface="Symbol" pitchFamily="2" charset="2"/>
              <a:buChar char=""/>
            </a:pPr>
            <a:r>
              <a:rPr lang="en-US" sz="12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You were winning a game?</a:t>
            </a:r>
            <a:endParaRPr lang="en-US" sz="1200" dirty="0">
              <a:effectLst/>
              <a:latin typeface="Arial" panose="020B0604020202020204" pitchFamily="34" charset="0"/>
              <a:ea typeface="MS Mincho" panose="02020609040205080304" pitchFamily="49" charset="-128"/>
              <a:cs typeface="Arial" panose="020B0604020202020204" pitchFamily="34" charset="0"/>
            </a:endParaRPr>
          </a:p>
          <a:p>
            <a:pPr marL="342900" marR="0" lvl="0" indent="-342900" fontAlgn="ctr">
              <a:spcBef>
                <a:spcPts val="0"/>
              </a:spcBef>
              <a:spcAft>
                <a:spcPts val="0"/>
              </a:spcAft>
              <a:buFont typeface="Symbol" pitchFamily="2" charset="2"/>
              <a:buChar char=""/>
            </a:pPr>
            <a:r>
              <a:rPr lang="en-US" sz="12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Someone grabbed something from you without asking?</a:t>
            </a:r>
            <a:endParaRPr lang="en-US" sz="1200" dirty="0">
              <a:effectLst/>
              <a:latin typeface="Arial" panose="020B0604020202020204" pitchFamily="34" charset="0"/>
              <a:ea typeface="MS Mincho" panose="02020609040205080304" pitchFamily="49" charset="-128"/>
              <a:cs typeface="Arial" panose="020B0604020202020204" pitchFamily="34" charset="0"/>
            </a:endParaRPr>
          </a:p>
          <a:p>
            <a:pPr marL="342900" marR="0" lvl="0" indent="-342900" fontAlgn="ctr">
              <a:spcBef>
                <a:spcPts val="0"/>
              </a:spcBef>
              <a:spcAft>
                <a:spcPts val="0"/>
              </a:spcAft>
              <a:buFont typeface="Symbol" pitchFamily="2" charset="2"/>
              <a:buChar char=""/>
            </a:pPr>
            <a:r>
              <a:rPr lang="en-US" sz="12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Your pet died?</a:t>
            </a:r>
            <a:endParaRPr lang="en-US" sz="1200" dirty="0">
              <a:effectLst/>
              <a:latin typeface="Arial" panose="020B0604020202020204" pitchFamily="34" charset="0"/>
              <a:ea typeface="MS Mincho" panose="02020609040205080304" pitchFamily="49" charset="-128"/>
              <a:cs typeface="Arial" panose="020B0604020202020204" pitchFamily="34" charset="0"/>
            </a:endParaRPr>
          </a:p>
          <a:p>
            <a:pPr marL="342900" marR="0" lvl="0" indent="-342900" fontAlgn="ctr">
              <a:spcBef>
                <a:spcPts val="0"/>
              </a:spcBef>
              <a:spcAft>
                <a:spcPts val="0"/>
              </a:spcAft>
              <a:buFont typeface="Symbol" pitchFamily="2" charset="2"/>
              <a:buChar char=""/>
            </a:pPr>
            <a:r>
              <a:rPr lang="en-US" sz="12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You were going to go to Disneyland, but then plans changed, and you didn’t get to go after all?</a:t>
            </a:r>
            <a:endParaRPr lang="en-US" sz="1200" dirty="0">
              <a:effectLst/>
              <a:latin typeface="Arial" panose="020B0604020202020204" pitchFamily="34" charset="0"/>
              <a:ea typeface="MS Mincho" panose="02020609040205080304" pitchFamily="49" charset="-128"/>
              <a:cs typeface="Arial" panose="020B0604020202020204" pitchFamily="34" charset="0"/>
            </a:endParaRPr>
          </a:p>
          <a:p>
            <a:pPr marL="342900" marR="0" lvl="0" indent="-342900" fontAlgn="ctr">
              <a:spcBef>
                <a:spcPts val="0"/>
              </a:spcBef>
              <a:spcAft>
                <a:spcPts val="0"/>
              </a:spcAft>
              <a:buFont typeface="Symbol" pitchFamily="2" charset="2"/>
              <a:buChar char=""/>
            </a:pPr>
            <a:r>
              <a:rPr lang="en-US" sz="12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It was cold and rainy outside with thunder and lightening?</a:t>
            </a:r>
            <a:endParaRPr lang="en-US" sz="1200" dirty="0">
              <a:effectLst/>
              <a:latin typeface="Arial" panose="020B0604020202020204" pitchFamily="34" charset="0"/>
              <a:ea typeface="MS Mincho" panose="02020609040205080304" pitchFamily="49" charset="-128"/>
              <a:cs typeface="Arial" panose="020B0604020202020204" pitchFamily="34" charset="0"/>
            </a:endParaRPr>
          </a:p>
          <a:p>
            <a:pPr marL="342900" marR="0" lvl="0" indent="-342900" fontAlgn="ctr">
              <a:spcBef>
                <a:spcPts val="0"/>
              </a:spcBef>
              <a:spcAft>
                <a:spcPts val="0"/>
              </a:spcAft>
              <a:buFont typeface="Symbol" pitchFamily="2" charset="2"/>
              <a:buChar char=""/>
            </a:pPr>
            <a:r>
              <a:rPr lang="en-US" sz="12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You had to go to the doctor to get a shot?</a:t>
            </a:r>
            <a:endParaRPr lang="en-US" sz="1200" dirty="0">
              <a:effectLst/>
              <a:latin typeface="Arial" panose="020B0604020202020204" pitchFamily="34" charset="0"/>
              <a:ea typeface="MS Mincho" panose="02020609040205080304" pitchFamily="49" charset="-128"/>
              <a:cs typeface="Arial" panose="020B0604020202020204" pitchFamily="34" charset="0"/>
            </a:endParaRPr>
          </a:p>
          <a:p>
            <a:pPr marL="342900" marR="0" lvl="0" indent="-342900" fontAlgn="ctr">
              <a:spcBef>
                <a:spcPts val="0"/>
              </a:spcBef>
              <a:spcAft>
                <a:spcPts val="0"/>
              </a:spcAft>
              <a:buFont typeface="Symbol" pitchFamily="2" charset="2"/>
              <a:buChar char=""/>
            </a:pPr>
            <a:r>
              <a:rPr lang="en-US" sz="12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It was your turn to answer questions in front of the whole class?</a:t>
            </a:r>
            <a:endParaRPr lang="en-US" sz="1200" dirty="0">
              <a:effectLst/>
              <a:latin typeface="Arial" panose="020B0604020202020204" pitchFamily="34" charset="0"/>
              <a:ea typeface="MS Mincho" panose="02020609040205080304" pitchFamily="49" charset="-128"/>
              <a:cs typeface="Arial" panose="020B0604020202020204" pitchFamily="34" charset="0"/>
            </a:endParaRPr>
          </a:p>
          <a:p>
            <a:pPr marL="342900" marR="0" lvl="0" indent="-342900" fontAlgn="ctr">
              <a:spcBef>
                <a:spcPts val="0"/>
              </a:spcBef>
              <a:spcAft>
                <a:spcPts val="0"/>
              </a:spcAft>
              <a:buFont typeface="Symbol" pitchFamily="2" charset="2"/>
              <a:buChar char=""/>
            </a:pPr>
            <a:r>
              <a:rPr lang="en-US" sz="12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You accidentally broke your teacher’s coffee cup?</a:t>
            </a:r>
            <a:endParaRPr lang="en-US" sz="1200" dirty="0">
              <a:effectLst/>
              <a:latin typeface="Arial" panose="020B0604020202020204" pitchFamily="34" charset="0"/>
              <a:ea typeface="MS Mincho" panose="02020609040205080304" pitchFamily="49" charset="-128"/>
              <a:cs typeface="Arial" panose="020B0604020202020204" pitchFamily="34" charset="0"/>
            </a:endParaRPr>
          </a:p>
          <a:p>
            <a:pPr marL="342900" marR="0" lvl="0" indent="-342900" fontAlgn="ctr">
              <a:spcBef>
                <a:spcPts val="0"/>
              </a:spcBef>
              <a:spcAft>
                <a:spcPts val="0"/>
              </a:spcAft>
              <a:buFont typeface="Symbol" pitchFamily="2" charset="2"/>
              <a:buChar char=""/>
            </a:pPr>
            <a:r>
              <a:rPr lang="en-US" sz="12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Someone called you a name?</a:t>
            </a:r>
            <a:endParaRPr lang="en-US" sz="1200" dirty="0">
              <a:effectLst/>
              <a:latin typeface="Arial" panose="020B0604020202020204" pitchFamily="34" charset="0"/>
              <a:ea typeface="MS Mincho" panose="02020609040205080304" pitchFamily="49" charset="-128"/>
              <a:cs typeface="Arial" panose="020B0604020202020204" pitchFamily="34" charset="0"/>
            </a:endParaRPr>
          </a:p>
          <a:p>
            <a:pPr marL="342900" marR="0" lvl="0" indent="-342900" fontAlgn="ctr">
              <a:spcBef>
                <a:spcPts val="0"/>
              </a:spcBef>
              <a:spcAft>
                <a:spcPts val="0"/>
              </a:spcAft>
              <a:buFont typeface="Symbol" pitchFamily="2" charset="2"/>
              <a:buChar char=""/>
            </a:pPr>
            <a:r>
              <a:rPr lang="en-US" sz="12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Someone bossed you around?</a:t>
            </a:r>
            <a:endParaRPr lang="en-US" sz="1200" dirty="0">
              <a:effectLst/>
              <a:latin typeface="Arial" panose="020B0604020202020204" pitchFamily="34" charset="0"/>
              <a:ea typeface="MS Mincho" panose="02020609040205080304" pitchFamily="49" charset="-128"/>
              <a:cs typeface="Arial" panose="020B0604020202020204" pitchFamily="34" charset="0"/>
            </a:endParaRPr>
          </a:p>
          <a:p>
            <a:pPr marL="342900" marR="0" lvl="0" indent="-342900" fontAlgn="ctr">
              <a:spcBef>
                <a:spcPts val="0"/>
              </a:spcBef>
              <a:spcAft>
                <a:spcPts val="0"/>
              </a:spcAft>
              <a:buFont typeface="Symbol" pitchFamily="2" charset="2"/>
              <a:buChar char=""/>
            </a:pPr>
            <a:r>
              <a:rPr lang="en-US" sz="12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You broke your friend’s tablet?</a:t>
            </a:r>
            <a:endParaRPr lang="en-US" sz="1200" dirty="0">
              <a:effectLst/>
              <a:latin typeface="Arial" panose="020B0604020202020204" pitchFamily="34" charset="0"/>
              <a:ea typeface="MS Mincho" panose="02020609040205080304" pitchFamily="49" charset="-128"/>
              <a:cs typeface="Arial" panose="020B0604020202020204" pitchFamily="34" charset="0"/>
            </a:endParaRPr>
          </a:p>
          <a:p>
            <a:pPr marL="342900" marR="0" lvl="0" indent="-342900" fontAlgn="ctr">
              <a:spcBef>
                <a:spcPts val="0"/>
              </a:spcBef>
              <a:spcAft>
                <a:spcPts val="0"/>
              </a:spcAft>
              <a:buFont typeface="Symbol" pitchFamily="2" charset="2"/>
              <a:buChar char=""/>
            </a:pPr>
            <a:r>
              <a:rPr lang="en-US" sz="12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A big, mean dog was barking at you?</a:t>
            </a:r>
            <a:endParaRPr lang="en-US" sz="1200" dirty="0">
              <a:effectLst/>
              <a:latin typeface="Arial" panose="020B0604020202020204" pitchFamily="34" charset="0"/>
              <a:ea typeface="MS Mincho" panose="02020609040205080304" pitchFamily="49" charset="-128"/>
              <a:cs typeface="Arial" panose="020B0604020202020204" pitchFamily="34" charset="0"/>
            </a:endParaRPr>
          </a:p>
          <a:p>
            <a:pPr marL="342900" marR="0" lvl="0" indent="-342900" fontAlgn="ctr">
              <a:spcBef>
                <a:spcPts val="0"/>
              </a:spcBef>
              <a:spcAft>
                <a:spcPts val="0"/>
              </a:spcAft>
              <a:buFont typeface="Symbol" pitchFamily="2" charset="2"/>
              <a:buChar char=""/>
            </a:pPr>
            <a:r>
              <a:rPr lang="en-US" sz="12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You got invited to a party?</a:t>
            </a:r>
            <a:endParaRPr lang="en-US" sz="1200" dirty="0">
              <a:effectLst/>
              <a:latin typeface="Arial" panose="020B0604020202020204" pitchFamily="34"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Symbol" pitchFamily="2" charset="2"/>
              <a:buChar char=""/>
            </a:pPr>
            <a:r>
              <a:rPr lang="en-US" sz="12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Someone in your family was sad?</a:t>
            </a:r>
          </a:p>
          <a:p>
            <a:pPr marL="342900" marR="0" lvl="0" indent="-342900">
              <a:spcBef>
                <a:spcPts val="0"/>
              </a:spcBef>
              <a:spcAft>
                <a:spcPts val="0"/>
              </a:spcAft>
              <a:buFont typeface="Symbol" pitchFamily="2" charset="2"/>
              <a:buChar char=""/>
            </a:pPr>
            <a:r>
              <a:rPr lang="en-US" sz="12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You mom and dad were fighting?</a:t>
            </a:r>
            <a:endParaRPr lang="en-US" sz="1200" dirty="0">
              <a:effectLst/>
              <a:latin typeface="Arial" panose="020B0604020202020204" pitchFamily="34" charset="0"/>
              <a:ea typeface="MS Mincho" panose="02020609040205080304" pitchFamily="49" charset="-128"/>
              <a:cs typeface="Arial" panose="020B0604020202020204" pitchFamily="34" charset="0"/>
            </a:endParaRPr>
          </a:p>
          <a:p>
            <a:pPr>
              <a:lnSpc>
                <a:spcPct val="100000"/>
              </a:lnSpc>
              <a:spcBef>
                <a:spcPts val="0"/>
              </a:spcBef>
            </a:pPr>
            <a:endParaRPr lang="en-US" sz="1200" u="sng" dirty="0">
              <a:latin typeface="Arial" panose="020B0604020202020204" pitchFamily="34" charset="0"/>
              <a:ea typeface="Geneva" panose="020B0503030404040204" pitchFamily="34" charset="0"/>
              <a:cs typeface="Arial" panose="020B0604020202020204" pitchFamily="34" charset="0"/>
            </a:endParaRPr>
          </a:p>
          <a:p>
            <a:endParaRPr lang="en-US" sz="1200" dirty="0">
              <a:latin typeface="Arial" panose="020B0604020202020204" pitchFamily="34" charset="0"/>
              <a:ea typeface="Geneva" panose="020B050303040404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669D0D9-C193-0A47-916B-7D15CCD35EF4}" type="slidenum">
              <a:rPr lang="en-US" smtClean="0"/>
              <a:t>3</a:t>
            </a:fld>
            <a:endParaRPr lang="en-US"/>
          </a:p>
        </p:txBody>
      </p:sp>
    </p:spTree>
    <p:extLst>
      <p:ext uri="{BB962C8B-B14F-4D97-AF65-F5344CB8AC3E}">
        <p14:creationId xmlns:p14="http://schemas.microsoft.com/office/powerpoint/2010/main" val="1137079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E1861AE9-F1FF-D845-BB64-3C949B8D15B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eneva" panose="020B0503030404040204" pitchFamily="34" charset="0"/>
                <a:ea typeface="ＭＳ Ｐゴシック" panose="020B0600070205080204" pitchFamily="34" charset="-128"/>
              </a:defRPr>
            </a:lvl1pPr>
            <a:lvl2pPr marL="742950" indent="-285750">
              <a:defRPr sz="2400">
                <a:solidFill>
                  <a:schemeClr val="tx1"/>
                </a:solidFill>
                <a:latin typeface="Geneva" panose="020B0503030404040204" pitchFamily="34" charset="0"/>
                <a:ea typeface="ＭＳ Ｐゴシック" panose="020B0600070205080204" pitchFamily="34" charset="-128"/>
              </a:defRPr>
            </a:lvl2pPr>
            <a:lvl3pPr marL="1143000" indent="-228600">
              <a:defRPr sz="2400">
                <a:solidFill>
                  <a:schemeClr val="tx1"/>
                </a:solidFill>
                <a:latin typeface="Geneva" panose="020B0503030404040204" pitchFamily="34" charset="0"/>
                <a:ea typeface="ＭＳ Ｐゴシック" panose="020B0600070205080204" pitchFamily="34" charset="-128"/>
              </a:defRPr>
            </a:lvl3pPr>
            <a:lvl4pPr marL="1600200" indent="-228600">
              <a:defRPr sz="2400">
                <a:solidFill>
                  <a:schemeClr val="tx1"/>
                </a:solidFill>
                <a:latin typeface="Geneva" panose="020B0503030404040204" pitchFamily="34" charset="0"/>
                <a:ea typeface="ＭＳ Ｐゴシック" panose="020B0600070205080204" pitchFamily="34" charset="-128"/>
              </a:defRPr>
            </a:lvl4pPr>
            <a:lvl5pPr marL="2057400" indent="-228600">
              <a:defRPr sz="2400">
                <a:solidFill>
                  <a:schemeClr val="tx1"/>
                </a:solidFill>
                <a:latin typeface="Geneva" panose="020B05030304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eneva" panose="020B05030304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eneva" panose="020B05030304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eneva" panose="020B05030304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eneva" panose="020B0503030404040204" pitchFamily="34" charset="0"/>
                <a:ea typeface="ＭＳ Ｐゴシック" panose="020B0600070205080204" pitchFamily="34" charset="-128"/>
              </a:defRPr>
            </a:lvl9pPr>
          </a:lstStyle>
          <a:p>
            <a:fld id="{16A4E689-F8A6-1947-9C26-3E2457BB102E}" type="slidenum">
              <a:rPr lang="en-US" altLang="en-US" sz="1200" smtClean="0">
                <a:latin typeface="Times" pitchFamily="2" charset="0"/>
              </a:rPr>
              <a:pPr/>
              <a:t>4</a:t>
            </a:fld>
            <a:endParaRPr lang="en-US" altLang="en-US" sz="1200" dirty="0">
              <a:latin typeface="Times" pitchFamily="2" charset="0"/>
            </a:endParaRPr>
          </a:p>
        </p:txBody>
      </p:sp>
      <p:sp>
        <p:nvSpPr>
          <p:cNvPr id="21506" name="Rectangle 2">
            <a:extLst>
              <a:ext uri="{FF2B5EF4-FFF2-40B4-BE49-F238E27FC236}">
                <a16:creationId xmlns:a16="http://schemas.microsoft.com/office/drawing/2014/main" id="{8CF9B49E-7B8B-0B41-A2E4-0B4A456AF6B6}"/>
              </a:ext>
            </a:extLst>
          </p:cNvPr>
          <p:cNvSpPr>
            <a:spLocks noGrp="1" noRot="1" noChangeAspect="1" noChangeArrowheads="1" noTextEdit="1"/>
          </p:cNvSpPr>
          <p:nvPr>
            <p:ph type="sldImg"/>
          </p:nvPr>
        </p:nvSpPr>
        <p:spPr>
          <a:xfrm>
            <a:off x="-184150" y="123825"/>
            <a:ext cx="2387600" cy="1343025"/>
          </a:xfrm>
          <a:solidFill>
            <a:srgbClr val="FFFFFF"/>
          </a:solidFill>
          <a:ln/>
        </p:spPr>
      </p:sp>
      <p:sp>
        <p:nvSpPr>
          <p:cNvPr id="21507" name="Rectangle 3">
            <a:extLst>
              <a:ext uri="{FF2B5EF4-FFF2-40B4-BE49-F238E27FC236}">
                <a16:creationId xmlns:a16="http://schemas.microsoft.com/office/drawing/2014/main" id="{64C48660-7A4E-4F43-B030-CE24E014152B}"/>
              </a:ext>
            </a:extLst>
          </p:cNvPr>
          <p:cNvSpPr>
            <a:spLocks noGrp="1" noChangeArrowheads="1"/>
          </p:cNvSpPr>
          <p:nvPr>
            <p:ph type="body" idx="1"/>
          </p:nvPr>
        </p:nvSpPr>
        <p:spPr>
          <a:xfrm>
            <a:off x="114300" y="1531819"/>
            <a:ext cx="6515100" cy="7154981"/>
          </a:xfrm>
          <a:solidFill>
            <a:srgbClr val="FFFFFF"/>
          </a:solidFill>
          <a:ln>
            <a:solidFill>
              <a:schemeClr val="tx1"/>
            </a:solidFill>
            <a:miter lim="800000"/>
            <a:headEnd/>
            <a:tailEnd/>
          </a:ln>
        </p:spPr>
        <p:txBody>
          <a:bodyPr/>
          <a:lstStyle/>
          <a:p>
            <a:r>
              <a:rPr lang="en-US" altLang="en-US" i="0" u="sng" dirty="0">
                <a:latin typeface="Arial" panose="020B0604020202020204" pitchFamily="34" charset="0"/>
                <a:ea typeface="Geneva" panose="020B0503030404040204" pitchFamily="34" charset="0"/>
                <a:cs typeface="Arial" panose="020B0604020202020204" pitchFamily="34" charset="0"/>
              </a:rPr>
              <a:t>Slide Discussion</a:t>
            </a:r>
          </a:p>
          <a:p>
            <a:pPr fontAlgn="ctr">
              <a:spcBef>
                <a:spcPts val="0"/>
              </a:spcBef>
            </a:pPr>
            <a:r>
              <a:rPr lang="en-US" altLang="en-US" b="1" dirty="0">
                <a:latin typeface="Arial" panose="020B0604020202020204" pitchFamily="34" charset="0"/>
                <a:ea typeface="Geneva" panose="020B0503030404040204" pitchFamily="34" charset="0"/>
                <a:cs typeface="Arial" panose="020B0604020202020204" pitchFamily="34" charset="0"/>
              </a:rPr>
              <a:t>This person is feeling frustrated. You can tell he is frustrated because he is clenching his fists tightly, and he is gritting his teeth. He looks like he can’t do or get something that he needs.</a:t>
            </a:r>
            <a:endParaRPr lang="en-US" altLang="en-US" dirty="0">
              <a:latin typeface="Arial" panose="020B0604020202020204" pitchFamily="34" charset="0"/>
              <a:ea typeface="Geneva" panose="020B0503030404040204" pitchFamily="34" charset="0"/>
              <a:cs typeface="Arial" panose="020B0604020202020204" pitchFamily="34" charset="0"/>
            </a:endParaRPr>
          </a:p>
          <a:p>
            <a:pPr fontAlgn="ctr">
              <a:spcBef>
                <a:spcPts val="0"/>
              </a:spcBef>
            </a:pPr>
            <a:endParaRPr lang="en-US" altLang="en-US" b="1" dirty="0">
              <a:latin typeface="Arial" panose="020B0604020202020204" pitchFamily="34" charset="0"/>
              <a:ea typeface="Geneva" panose="020B050303040404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charset="0"/>
                <a:cs typeface="Arial" panose="020B0604020202020204" pitchFamily="34" charset="0"/>
              </a:rPr>
              <a:t>This is how my face looks when I am frustrated.</a:t>
            </a:r>
            <a:endParaRPr lang="en-US" sz="1200"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(Clench your jaw, or model in another way to show a frustrated expression; it’s ok to exaggerate the expression.)</a:t>
            </a:r>
          </a:p>
          <a:p>
            <a:r>
              <a:rPr lang="en-US" sz="1200" b="1" kern="1200" dirty="0">
                <a:solidFill>
                  <a:schemeClr val="tx1"/>
                </a:solidFill>
                <a:effectLst/>
                <a:latin typeface="Arial" panose="020B0604020202020204" pitchFamily="34" charset="0"/>
                <a:ea typeface="ＭＳ Ｐゴシック" charset="0"/>
                <a:cs typeface="Arial" panose="020B0604020202020204" pitchFamily="34" charset="0"/>
              </a:rPr>
              <a:t> </a:t>
            </a:r>
            <a:endParaRPr lang="en-US" sz="1200"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charset="0"/>
                <a:cs typeface="Arial" panose="020B0604020202020204" pitchFamily="34" charset="0"/>
              </a:rPr>
              <a:t>Show me how your face looks when you are frustrated.</a:t>
            </a:r>
            <a:endParaRPr lang="en-US" sz="1200"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(Call on individual students to demonstrate. Prompt and reinforce as needed.)</a:t>
            </a:r>
          </a:p>
          <a:p>
            <a:r>
              <a:rPr lang="en-US" sz="1200" b="1" kern="1200" dirty="0">
                <a:solidFill>
                  <a:schemeClr val="tx1"/>
                </a:solidFill>
                <a:effectLst/>
                <a:latin typeface="Arial" panose="020B0604020202020204" pitchFamily="34" charset="0"/>
                <a:ea typeface="ＭＳ Ｐゴシック" charset="0"/>
                <a:cs typeface="Arial" panose="020B0604020202020204" pitchFamily="34" charset="0"/>
              </a:rPr>
              <a:t> </a:t>
            </a:r>
            <a:endParaRPr lang="en-US" sz="1200"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charset="0"/>
                <a:cs typeface="Arial" panose="020B0604020202020204" pitchFamily="34" charset="0"/>
              </a:rPr>
              <a:t>This is how my body looks when I am frustrated</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t>
            </a: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(Clench your fists, tighten your body or model in another way how a frustrated person looks; it’s ok to exaggerate the expression.)</a:t>
            </a: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t>
            </a:r>
          </a:p>
          <a:p>
            <a:r>
              <a:rPr lang="en-US" sz="1200" b="1" kern="1200" dirty="0">
                <a:solidFill>
                  <a:schemeClr val="tx1"/>
                </a:solidFill>
                <a:effectLst/>
                <a:latin typeface="Arial" panose="020B0604020202020204" pitchFamily="34" charset="0"/>
                <a:ea typeface="ＭＳ Ｐゴシック" charset="0"/>
                <a:cs typeface="Arial" panose="020B0604020202020204" pitchFamily="34" charset="0"/>
              </a:rPr>
              <a:t>Show me how your body looks when you are frustrated.</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t>
            </a: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(Call on individual students to demonstrate. Prompt and reinforce as needed.)</a:t>
            </a: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t>
            </a:r>
          </a:p>
          <a:p>
            <a:r>
              <a:rPr lang="en-US" sz="1200" b="1" kern="1200" dirty="0">
                <a:solidFill>
                  <a:schemeClr val="tx1"/>
                </a:solidFill>
                <a:effectLst/>
                <a:latin typeface="Arial" panose="020B0604020202020204" pitchFamily="34" charset="0"/>
                <a:ea typeface="ＭＳ Ｐゴシック" charset="0"/>
                <a:cs typeface="Arial" panose="020B0604020202020204" pitchFamily="34" charset="0"/>
              </a:rPr>
              <a:t>This is how my voice sounds when I am frustrated.</a:t>
            </a:r>
            <a:endParaRPr lang="en-US" sz="1200"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(Model a frustrated voice.)</a:t>
            </a:r>
          </a:p>
          <a:p>
            <a:r>
              <a:rPr lang="en-US" sz="1200" b="1" kern="1200" dirty="0">
                <a:solidFill>
                  <a:schemeClr val="tx1"/>
                </a:solidFill>
                <a:effectLst/>
                <a:latin typeface="Arial" panose="020B0604020202020204" pitchFamily="34" charset="0"/>
                <a:ea typeface="ＭＳ Ｐゴシック" charset="0"/>
                <a:cs typeface="Arial" panose="020B0604020202020204" pitchFamily="34" charset="0"/>
              </a:rPr>
              <a:t>“Oh, I’m frustrated!”</a:t>
            </a:r>
            <a:endParaRPr lang="en-US" sz="1200"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t>
            </a:r>
          </a:p>
          <a:p>
            <a:r>
              <a:rPr lang="en-US" sz="1200" b="1" kern="1200" dirty="0">
                <a:solidFill>
                  <a:schemeClr val="tx1"/>
                </a:solidFill>
                <a:effectLst/>
                <a:latin typeface="Arial" panose="020B0604020202020204" pitchFamily="34" charset="0"/>
                <a:ea typeface="ＭＳ Ｐゴシック" charset="0"/>
                <a:cs typeface="Arial" panose="020B0604020202020204" pitchFamily="34" charset="0"/>
              </a:rPr>
              <a:t>How does your voice sound when you are frustrated? Use your frustrated voice and say something.</a:t>
            </a:r>
            <a:endParaRPr lang="en-US" sz="1200"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(Call on individual students to demonstrate. Prompt and reinforce as needed.)</a:t>
            </a:r>
          </a:p>
          <a:p>
            <a:pPr fontAlgn="ctr">
              <a:spcBef>
                <a:spcPts val="0"/>
              </a:spcBef>
            </a:pPr>
            <a:endParaRPr lang="en-US" altLang="en-US" b="1" dirty="0">
              <a:latin typeface="Arial" panose="020B0604020202020204" pitchFamily="34" charset="0"/>
              <a:ea typeface="Geneva" panose="020B0503030404040204" pitchFamily="34" charset="0"/>
              <a:cs typeface="Arial" panose="020B0604020202020204" pitchFamily="34" charset="0"/>
            </a:endParaRPr>
          </a:p>
        </p:txBody>
      </p:sp>
    </p:spTree>
    <p:extLst>
      <p:ext uri="{BB962C8B-B14F-4D97-AF65-F5344CB8AC3E}">
        <p14:creationId xmlns:p14="http://schemas.microsoft.com/office/powerpoint/2010/main" val="2257651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 y="255588"/>
            <a:ext cx="2627313" cy="1477962"/>
          </a:xfrm>
        </p:spPr>
      </p:sp>
      <p:sp>
        <p:nvSpPr>
          <p:cNvPr id="3" name="Notes Placeholder 2"/>
          <p:cNvSpPr>
            <a:spLocks noGrp="1"/>
          </p:cNvSpPr>
          <p:nvPr>
            <p:ph type="body" idx="1"/>
          </p:nvPr>
        </p:nvSpPr>
        <p:spPr>
          <a:xfrm>
            <a:off x="248658" y="1873512"/>
            <a:ext cx="6235269" cy="6712348"/>
          </a:xfrm>
        </p:spPr>
        <p:txBody>
          <a:bodyPr/>
          <a:lstStyle/>
          <a:p>
            <a:pPr>
              <a:lnSpc>
                <a:spcPct val="100000"/>
              </a:lnSpc>
            </a:pPr>
            <a:r>
              <a:rPr lang="en-US" altLang="en-US" u="sng" dirty="0">
                <a:latin typeface="Arial" panose="020B0604020202020204" pitchFamily="34" charset="0"/>
                <a:ea typeface="Geneva" panose="020B0503030404040204" pitchFamily="34" charset="0"/>
                <a:cs typeface="Arial" panose="020B0604020202020204" pitchFamily="34" charset="0"/>
              </a:rPr>
              <a:t>Slide Discussion</a:t>
            </a:r>
            <a:endParaRPr lang="en-US" altLang="en-US" b="1" dirty="0">
              <a:latin typeface="Arial" panose="020B0604020202020204" pitchFamily="34" charset="0"/>
              <a:ea typeface="Geneva" panose="020B0503030404040204" pitchFamily="34" charset="0"/>
              <a:cs typeface="Arial" panose="020B0604020202020204" pitchFamily="34" charset="0"/>
            </a:endParaRPr>
          </a:p>
          <a:p>
            <a:pPr fontAlgn="ctr">
              <a:spcBef>
                <a:spcPts val="0"/>
              </a:spcBef>
            </a:pPr>
            <a:r>
              <a:rPr lang="en-US" altLang="en-US" b="1" dirty="0">
                <a:latin typeface="Arial" panose="020B0604020202020204" pitchFamily="34" charset="0"/>
                <a:ea typeface="Geneva" panose="020B0503030404040204" pitchFamily="34" charset="0"/>
                <a:cs typeface="Arial" panose="020B0604020202020204" pitchFamily="34" charset="0"/>
              </a:rPr>
              <a:t>What can make a person feel frustrated?</a:t>
            </a:r>
            <a:br>
              <a:rPr lang="en-US" altLang="en-US" b="1" dirty="0">
                <a:latin typeface="Arial" panose="020B0604020202020204" pitchFamily="34" charset="0"/>
                <a:ea typeface="Geneva" panose="020B0503030404040204" pitchFamily="34" charset="0"/>
                <a:cs typeface="Arial" panose="020B0604020202020204" pitchFamily="34" charset="0"/>
              </a:rPr>
            </a:br>
            <a:r>
              <a:rPr lang="en-US" altLang="en-US" dirty="0">
                <a:latin typeface="Arial" panose="020B0604020202020204" pitchFamily="34" charset="0"/>
                <a:ea typeface="Geneva" panose="020B0503030404040204" pitchFamily="34" charset="0"/>
                <a:cs typeface="Arial" panose="020B0604020202020204" pitchFamily="34" charset="0"/>
              </a:rPr>
              <a:t>(Allow/Guide students to respond. Share examples below and discuss as needed.)</a:t>
            </a:r>
          </a:p>
          <a:p>
            <a:pPr fontAlgn="ctr">
              <a:spcBef>
                <a:spcPts val="0"/>
              </a:spcBef>
            </a:pPr>
            <a:r>
              <a:rPr lang="en-US" altLang="en-US" b="1" dirty="0">
                <a:latin typeface="Arial" panose="020B0604020202020204" pitchFamily="34" charset="0"/>
                <a:ea typeface="Geneva" panose="020B0503030404040204" pitchFamily="34" charset="0"/>
                <a:cs typeface="Arial" panose="020B0604020202020204" pitchFamily="34" charset="0"/>
              </a:rPr>
              <a:t>&gt;When I can’t win a game on my tablet.</a:t>
            </a:r>
            <a:br>
              <a:rPr lang="en-US" altLang="en-US" b="1" dirty="0">
                <a:latin typeface="Arial" panose="020B0604020202020204" pitchFamily="34" charset="0"/>
                <a:ea typeface="Geneva" panose="020B0503030404040204" pitchFamily="34" charset="0"/>
                <a:cs typeface="Arial" panose="020B0604020202020204" pitchFamily="34" charset="0"/>
              </a:rPr>
            </a:br>
            <a:r>
              <a:rPr lang="en-US" altLang="en-US" b="1" dirty="0">
                <a:latin typeface="Arial" panose="020B0604020202020204" pitchFamily="34" charset="0"/>
                <a:ea typeface="Geneva" panose="020B0503030404040204" pitchFamily="34" charset="0"/>
                <a:cs typeface="Arial" panose="020B0604020202020204" pitchFamily="34" charset="0"/>
              </a:rPr>
              <a:t>&gt;Waiting for my turn, but I never get it.</a:t>
            </a:r>
            <a:br>
              <a:rPr lang="en-US" altLang="en-US" b="1" dirty="0">
                <a:latin typeface="Arial" panose="020B0604020202020204" pitchFamily="34" charset="0"/>
                <a:ea typeface="Geneva" panose="020B0503030404040204" pitchFamily="34" charset="0"/>
                <a:cs typeface="Arial" panose="020B0604020202020204" pitchFamily="34" charset="0"/>
              </a:rPr>
            </a:br>
            <a:r>
              <a:rPr lang="en-US" altLang="en-US" b="1" dirty="0">
                <a:latin typeface="Arial" panose="020B0604020202020204" pitchFamily="34" charset="0"/>
                <a:ea typeface="Geneva" panose="020B0503030404040204" pitchFamily="34" charset="0"/>
                <a:cs typeface="Arial" panose="020B0604020202020204" pitchFamily="34" charset="0"/>
              </a:rPr>
              <a:t>&gt;People don’t understand what I’m saying.</a:t>
            </a:r>
          </a:p>
          <a:p>
            <a:pPr fontAlgn="ctr">
              <a:spcBef>
                <a:spcPts val="0"/>
              </a:spcBef>
            </a:pPr>
            <a:r>
              <a:rPr lang="en-US" altLang="en-US" b="1" dirty="0">
                <a:latin typeface="Arial" panose="020B0604020202020204" pitchFamily="34" charset="0"/>
                <a:ea typeface="Geneva" panose="020B0503030404040204" pitchFamily="34" charset="0"/>
                <a:cs typeface="Arial" panose="020B0604020202020204" pitchFamily="34" charset="0"/>
              </a:rPr>
              <a:t>&gt;Shoes keep coming untied.</a:t>
            </a:r>
            <a:br>
              <a:rPr lang="en-US" altLang="en-US" b="1" dirty="0">
                <a:latin typeface="Arial" panose="020B0604020202020204" pitchFamily="34" charset="0"/>
                <a:ea typeface="Geneva" panose="020B0503030404040204" pitchFamily="34" charset="0"/>
                <a:cs typeface="Arial" panose="020B0604020202020204" pitchFamily="34" charset="0"/>
              </a:rPr>
            </a:br>
            <a:r>
              <a:rPr lang="en-US" altLang="en-US" b="1" dirty="0">
                <a:latin typeface="Arial" panose="020B0604020202020204" pitchFamily="34" charset="0"/>
                <a:ea typeface="Geneva" panose="020B0503030404040204" pitchFamily="34" charset="0"/>
                <a:cs typeface="Arial" panose="020B0604020202020204" pitchFamily="34" charset="0"/>
              </a:rPr>
              <a:t>&gt;Standing in a line that is not moving.</a:t>
            </a:r>
          </a:p>
          <a:p>
            <a:pPr fontAlgn="ctr">
              <a:spcBef>
                <a:spcPts val="0"/>
              </a:spcBef>
            </a:pPr>
            <a:r>
              <a:rPr lang="en-US" altLang="en-US" b="1" dirty="0">
                <a:latin typeface="Arial" panose="020B0604020202020204" pitchFamily="34" charset="0"/>
                <a:ea typeface="Geneva" panose="020B0503030404040204" pitchFamily="34" charset="0"/>
                <a:cs typeface="Arial" panose="020B0604020202020204" pitchFamily="34" charset="0"/>
              </a:rPr>
              <a:t>&gt;Not having enough time to eat.</a:t>
            </a:r>
          </a:p>
          <a:p>
            <a:pPr fontAlgn="ctr">
              <a:spcBef>
                <a:spcPts val="0"/>
              </a:spcBef>
            </a:pPr>
            <a:r>
              <a:rPr lang="en-US" altLang="en-US" b="1" dirty="0">
                <a:latin typeface="Arial" panose="020B0604020202020204" pitchFamily="34" charset="0"/>
                <a:ea typeface="Geneva" panose="020B0503030404040204" pitchFamily="34" charset="0"/>
                <a:cs typeface="Arial" panose="020B0604020202020204" pitchFamily="34" charset="0"/>
              </a:rPr>
              <a:t>&gt;Always saying the wrong answer.</a:t>
            </a:r>
          </a:p>
          <a:p>
            <a:pPr fontAlgn="ctr">
              <a:spcBef>
                <a:spcPts val="0"/>
              </a:spcBef>
            </a:pPr>
            <a:r>
              <a:rPr lang="en-US" altLang="en-US" b="1" dirty="0">
                <a:latin typeface="Arial" panose="020B0604020202020204" pitchFamily="34" charset="0"/>
                <a:ea typeface="Geneva" panose="020B0503030404040204" pitchFamily="34" charset="0"/>
                <a:cs typeface="Arial" panose="020B0604020202020204" pitchFamily="34" charset="0"/>
              </a:rPr>
              <a:t>&gt;Not understanding something.</a:t>
            </a:r>
          </a:p>
          <a:p>
            <a:pPr fontAlgn="ctr">
              <a:spcBef>
                <a:spcPts val="0"/>
              </a:spcBef>
            </a:pPr>
            <a:r>
              <a:rPr lang="en-US" altLang="en-US" b="1" dirty="0">
                <a:latin typeface="Arial" panose="020B0604020202020204" pitchFamily="34" charset="0"/>
                <a:ea typeface="Geneva" panose="020B0503030404040204" pitchFamily="34" charset="0"/>
                <a:cs typeface="Arial" panose="020B0604020202020204" pitchFamily="34" charset="0"/>
              </a:rPr>
              <a:t>&gt;Losing.</a:t>
            </a:r>
          </a:p>
          <a:p>
            <a:endParaRPr lang="en-US" dirty="0">
              <a:latin typeface="Arial" panose="020B0604020202020204" pitchFamily="34" charset="0"/>
              <a:ea typeface="Geneva" panose="020B050303040404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669D0D9-C193-0A47-916B-7D15CCD35EF4}" type="slidenum">
              <a:rPr lang="en-US" smtClean="0"/>
              <a:t>5</a:t>
            </a:fld>
            <a:endParaRPr lang="en-US"/>
          </a:p>
        </p:txBody>
      </p:sp>
    </p:spTree>
    <p:extLst>
      <p:ext uri="{BB962C8B-B14F-4D97-AF65-F5344CB8AC3E}">
        <p14:creationId xmlns:p14="http://schemas.microsoft.com/office/powerpoint/2010/main" val="971617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 y="255588"/>
            <a:ext cx="2627313" cy="1477962"/>
          </a:xfrm>
        </p:spPr>
      </p:sp>
      <p:sp>
        <p:nvSpPr>
          <p:cNvPr id="3" name="Notes Placeholder 2"/>
          <p:cNvSpPr>
            <a:spLocks noGrp="1"/>
          </p:cNvSpPr>
          <p:nvPr>
            <p:ph type="body" idx="1"/>
          </p:nvPr>
        </p:nvSpPr>
        <p:spPr>
          <a:xfrm>
            <a:off x="248658" y="1873512"/>
            <a:ext cx="6235269" cy="6712348"/>
          </a:xfrm>
        </p:spPr>
        <p:txBody>
          <a:bodyPr/>
          <a:lstStyle/>
          <a:p>
            <a:r>
              <a:rPr lang="en-US" b="0" u="sng" dirty="0">
                <a:latin typeface="Arial" panose="020B0604020202020204" pitchFamily="34" charset="0"/>
                <a:ea typeface="Geneva" panose="020B0503030404040204" pitchFamily="34" charset="0"/>
                <a:cs typeface="Arial" panose="020B0604020202020204" pitchFamily="34" charset="0"/>
              </a:rPr>
              <a:t>Slide Discussion</a:t>
            </a:r>
            <a:endParaRPr lang="en-US" altLang="en-US" b="1" dirty="0">
              <a:latin typeface="Arial" panose="020B0604020202020204" pitchFamily="34" charset="0"/>
              <a:ea typeface="Geneva" panose="020B0503030404040204" pitchFamily="34" charset="0"/>
              <a:cs typeface="Arial" panose="020B0604020202020204" pitchFamily="34" charset="0"/>
            </a:endParaRPr>
          </a:p>
          <a:p>
            <a:pPr fontAlgn="ctr">
              <a:lnSpc>
                <a:spcPct val="100000"/>
              </a:lnSpc>
              <a:spcBef>
                <a:spcPts val="0"/>
              </a:spcBef>
            </a:pPr>
            <a:r>
              <a:rPr lang="en-US" altLang="en-US" b="1" dirty="0">
                <a:latin typeface="Arial" panose="020B0604020202020204" pitchFamily="34" charset="0"/>
                <a:ea typeface="Geneva" panose="020B0503030404040204" pitchFamily="34" charset="0"/>
                <a:cs typeface="Arial" panose="020B0604020202020204" pitchFamily="34" charset="0"/>
              </a:rPr>
              <a:t>What do you think you should do if someone or something is making you feel frustrated?</a:t>
            </a:r>
          </a:p>
          <a:p>
            <a:pPr marL="0" marR="0" lvl="0" indent="0" algn="l" defTabSz="914400" rtl="0" eaLnBrk="1" fontAlgn="ctr"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Geneva" panose="020B0503030404040204" pitchFamily="34" charset="0"/>
                <a:cs typeface="Arial" panose="020B0604020202020204" pitchFamily="34" charset="0"/>
              </a:rPr>
              <a:t>(Allow/Guide students to respond and discuss as needed.)</a:t>
            </a:r>
          </a:p>
          <a:p>
            <a:pPr marL="0" marR="0" lvl="0" indent="0" algn="l" defTabSz="914400" rtl="0" eaLnBrk="1" fontAlgn="ctr"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Geneva" panose="020B0503030404040204" pitchFamily="34" charset="0"/>
                <a:cs typeface="Arial" panose="020B0604020202020204" pitchFamily="34" charset="0"/>
              </a:rPr>
              <a:t>&gt;Cry</a:t>
            </a:r>
          </a:p>
          <a:p>
            <a:pPr marL="0" marR="0" lvl="0" indent="0" algn="l" defTabSz="914400" rtl="0" eaLnBrk="1" fontAlgn="ctr"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Geneva" panose="020B0503030404040204" pitchFamily="34" charset="0"/>
                <a:cs typeface="Arial" panose="020B0604020202020204" pitchFamily="34" charset="0"/>
              </a:rPr>
              <a:t>&gt;Throw something.</a:t>
            </a:r>
          </a:p>
          <a:p>
            <a:pPr marL="0" marR="0" lvl="0" indent="0" algn="l" defTabSz="914400" rtl="0" eaLnBrk="1" fontAlgn="ctr"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Geneva" panose="020B0503030404040204" pitchFamily="34" charset="0"/>
                <a:cs typeface="Arial" panose="020B0604020202020204" pitchFamily="34" charset="0"/>
              </a:rPr>
              <a:t>&gt;Fight.</a:t>
            </a:r>
          </a:p>
          <a:p>
            <a:pPr marL="0" marR="0" lvl="0" indent="0" algn="l" defTabSz="914400" rtl="0" eaLnBrk="1" fontAlgn="ctr"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Geneva" panose="020B0503030404040204" pitchFamily="34" charset="0"/>
                <a:cs typeface="Arial" panose="020B0604020202020204" pitchFamily="34" charset="0"/>
              </a:rPr>
              <a:t>&gt;Give up.</a:t>
            </a:r>
          </a:p>
          <a:p>
            <a:pPr marL="0" marR="0" lvl="0" indent="0" algn="l" defTabSz="914400" rtl="0" eaLnBrk="1" fontAlgn="ctr"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Geneva" panose="020B0503030404040204" pitchFamily="34" charset="0"/>
                <a:cs typeface="Arial" panose="020B0604020202020204" pitchFamily="34" charset="0"/>
              </a:rPr>
              <a:t>&gt;Deep breaths.</a:t>
            </a:r>
          </a:p>
          <a:p>
            <a:pPr marL="0" marR="0" lvl="0" indent="0" algn="l" defTabSz="914400" rtl="0" eaLnBrk="1" fontAlgn="ctr"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Geneva" panose="020B0503030404040204" pitchFamily="34" charset="0"/>
                <a:cs typeface="Arial" panose="020B0604020202020204" pitchFamily="34" charset="0"/>
              </a:rPr>
              <a:t>&gt;Count to ten. </a:t>
            </a:r>
          </a:p>
          <a:p>
            <a:pPr marL="0" marR="0" lvl="0" indent="0" algn="l" defTabSz="914400" rtl="0" eaLnBrk="1" fontAlgn="ctr"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Geneva" panose="020B0503030404040204" pitchFamily="34" charset="0"/>
                <a:cs typeface="Arial" panose="020B0604020202020204" pitchFamily="34" charset="0"/>
              </a:rPr>
              <a:t>&gt;Tell someone.</a:t>
            </a:r>
          </a:p>
          <a:p>
            <a:pPr fontAlgn="ctr">
              <a:lnSpc>
                <a:spcPct val="100000"/>
              </a:lnSpc>
              <a:spcBef>
                <a:spcPts val="0"/>
              </a:spcBef>
            </a:pPr>
            <a:endParaRPr lang="en-US" altLang="en-US" b="1" dirty="0">
              <a:latin typeface="Arial" panose="020B0604020202020204" pitchFamily="34" charset="0"/>
              <a:ea typeface="Geneva" panose="020B0503030404040204" pitchFamily="34" charset="0"/>
              <a:cs typeface="Arial" panose="020B0604020202020204" pitchFamily="34" charset="0"/>
            </a:endParaRPr>
          </a:p>
          <a:p>
            <a:pPr fontAlgn="ctr">
              <a:spcBef>
                <a:spcPts val="0"/>
              </a:spcBef>
            </a:pPr>
            <a:endParaRPr lang="en-US" altLang="en-US" b="1" dirty="0">
              <a:latin typeface="Arial" panose="020B0604020202020204" pitchFamily="34" charset="0"/>
              <a:ea typeface="Geneva" panose="020B050303040404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669D0D9-C193-0A47-916B-7D15CCD35EF4}" type="slidenum">
              <a:rPr lang="en-US" smtClean="0"/>
              <a:t>6</a:t>
            </a:fld>
            <a:endParaRPr lang="en-US"/>
          </a:p>
        </p:txBody>
      </p:sp>
    </p:spTree>
    <p:extLst>
      <p:ext uri="{BB962C8B-B14F-4D97-AF65-F5344CB8AC3E}">
        <p14:creationId xmlns:p14="http://schemas.microsoft.com/office/powerpoint/2010/main" val="2282940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 y="255588"/>
            <a:ext cx="2627313" cy="1477962"/>
          </a:xfrm>
        </p:spPr>
      </p:sp>
      <p:sp>
        <p:nvSpPr>
          <p:cNvPr id="3" name="Notes Placeholder 2"/>
          <p:cNvSpPr>
            <a:spLocks noGrp="1"/>
          </p:cNvSpPr>
          <p:nvPr>
            <p:ph type="body" idx="1"/>
          </p:nvPr>
        </p:nvSpPr>
        <p:spPr>
          <a:xfrm>
            <a:off x="248658" y="1873512"/>
            <a:ext cx="6235269" cy="6712348"/>
          </a:xfrm>
        </p:spPr>
        <p:txBody>
          <a:bodyPr/>
          <a:lstStyle/>
          <a:p>
            <a:pPr fontAlgn="ctr">
              <a:lnSpc>
                <a:spcPct val="100000"/>
              </a:lnSpc>
              <a:spcBef>
                <a:spcPts val="0"/>
              </a:spcBef>
            </a:pPr>
            <a:r>
              <a:rPr lang="en-US" altLang="en-US" b="0" u="sng" dirty="0">
                <a:latin typeface="Arial" panose="020B0604020202020204" pitchFamily="34" charset="0"/>
                <a:ea typeface="Geneva" panose="020B0503030404040204" pitchFamily="34" charset="0"/>
                <a:cs typeface="Arial" panose="020B0604020202020204" pitchFamily="34" charset="0"/>
              </a:rPr>
              <a:t>Slide Discussion</a:t>
            </a:r>
            <a:endParaRPr lang="en-US" altLang="en-US" b="1" dirty="0">
              <a:latin typeface="Arial" panose="020B0604020202020204" pitchFamily="34" charset="0"/>
              <a:ea typeface="Geneva" panose="020B0503030404040204" pitchFamily="34" charset="0"/>
              <a:cs typeface="Arial" panose="020B0604020202020204" pitchFamily="34" charset="0"/>
            </a:endParaRPr>
          </a:p>
          <a:p>
            <a:pPr fontAlgn="ctr">
              <a:lnSpc>
                <a:spcPct val="100000"/>
              </a:lnSpc>
              <a:spcBef>
                <a:spcPts val="0"/>
              </a:spcBef>
            </a:pPr>
            <a:r>
              <a:rPr lang="en-US" altLang="en-US" b="1" dirty="0">
                <a:latin typeface="Arial" panose="020B0604020202020204" pitchFamily="34" charset="0"/>
                <a:ea typeface="Geneva" panose="020B0503030404040204" pitchFamily="34" charset="0"/>
                <a:cs typeface="Arial" panose="020B0604020202020204" pitchFamily="34" charset="0"/>
              </a:rPr>
              <a:t>What do you think you should do if someone else is feeling frustrated?</a:t>
            </a:r>
          </a:p>
          <a:p>
            <a:pPr fontAlgn="ctr">
              <a:lnSpc>
                <a:spcPct val="100000"/>
              </a:lnSpc>
              <a:spcBef>
                <a:spcPts val="0"/>
              </a:spcBef>
            </a:pPr>
            <a:r>
              <a:rPr lang="en-US" altLang="en-US" dirty="0">
                <a:highlight>
                  <a:srgbClr val="00FF00"/>
                </a:highlight>
                <a:latin typeface="Arial" panose="020B0604020202020204" pitchFamily="34" charset="0"/>
                <a:ea typeface="Geneva" panose="020B0503030404040204" pitchFamily="34" charset="0"/>
                <a:cs typeface="Arial" panose="020B0604020202020204" pitchFamily="34" charset="0"/>
              </a:rPr>
              <a:t>(Allow/Guide students to respond.)</a:t>
            </a:r>
          </a:p>
          <a:p>
            <a:pPr marL="0" marR="0" lvl="0" indent="0" algn="l" defTabSz="914400" rtl="0" eaLnBrk="1" fontAlgn="ctr"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Geneva" panose="020B0503030404040204" pitchFamily="34" charset="0"/>
                <a:cs typeface="Arial" panose="020B0604020202020204" pitchFamily="34" charset="0"/>
              </a:rPr>
              <a:t>&gt;Ask them if they are ok, if you feel safe.</a:t>
            </a:r>
          </a:p>
          <a:p>
            <a:pPr marL="0" marR="0" lvl="0" indent="0" algn="l" defTabSz="914400" rtl="0" eaLnBrk="1" fontAlgn="ctr"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Geneva" panose="020B0503030404040204" pitchFamily="34" charset="0"/>
                <a:cs typeface="Arial" panose="020B0604020202020204" pitchFamily="34" charset="0"/>
              </a:rPr>
              <a:t>&gt;Help them talk to a safe person about their feelings.</a:t>
            </a:r>
          </a:p>
          <a:p>
            <a:pPr marL="0" marR="0" lvl="0" indent="0" algn="l" defTabSz="914400" rtl="0" eaLnBrk="1" fontAlgn="ctr"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Geneva" panose="020B0503030404040204" pitchFamily="34" charset="0"/>
                <a:cs typeface="Arial" panose="020B0604020202020204" pitchFamily="34" charset="0"/>
              </a:rPr>
              <a:t>&gt;Tell a safe person about the person who is frustrated.</a:t>
            </a:r>
          </a:p>
          <a:p>
            <a:pPr marL="0" marR="0" lvl="0" indent="0" algn="l" defTabSz="914400" rtl="0" eaLnBrk="1" fontAlgn="ctr" latinLnBrk="0" hangingPunct="1">
              <a:lnSpc>
                <a:spcPct val="100000"/>
              </a:lnSpc>
              <a:spcBef>
                <a:spcPts val="0"/>
              </a:spcBef>
              <a:spcAft>
                <a:spcPts val="0"/>
              </a:spcAft>
              <a:buClrTx/>
              <a:buSzTx/>
              <a:buFontTx/>
              <a:buNone/>
              <a:tabLst/>
              <a:defRPr/>
            </a:pPr>
            <a:endParaRPr lang="en-US" b="1" dirty="0">
              <a:latin typeface="Arial" panose="020B0604020202020204" pitchFamily="34" charset="0"/>
              <a:ea typeface="Geneva" panose="020B0503030404040204" pitchFamily="34" charset="0"/>
              <a:cs typeface="Arial" panose="020B0604020202020204" pitchFamily="34" charset="0"/>
            </a:endParaRPr>
          </a:p>
          <a:p>
            <a:endParaRPr lang="en-US" dirty="0">
              <a:latin typeface="Arial" panose="020B0604020202020204" pitchFamily="34" charset="0"/>
              <a:ea typeface="Geneva" panose="020B050303040404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669D0D9-C193-0A47-916B-7D15CCD35EF4}" type="slidenum">
              <a:rPr lang="en-US" smtClean="0"/>
              <a:t>7</a:t>
            </a:fld>
            <a:endParaRPr lang="en-US"/>
          </a:p>
        </p:txBody>
      </p:sp>
    </p:spTree>
    <p:extLst>
      <p:ext uri="{BB962C8B-B14F-4D97-AF65-F5344CB8AC3E}">
        <p14:creationId xmlns:p14="http://schemas.microsoft.com/office/powerpoint/2010/main" val="4148864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 y="255588"/>
            <a:ext cx="2627313" cy="1477962"/>
          </a:xfrm>
        </p:spPr>
      </p:sp>
      <p:sp>
        <p:nvSpPr>
          <p:cNvPr id="3" name="Notes Placeholder 2"/>
          <p:cNvSpPr>
            <a:spLocks noGrp="1"/>
          </p:cNvSpPr>
          <p:nvPr>
            <p:ph type="body" idx="1"/>
          </p:nvPr>
        </p:nvSpPr>
        <p:spPr>
          <a:xfrm>
            <a:off x="248658" y="1873512"/>
            <a:ext cx="6235269" cy="6712348"/>
          </a:xfrm>
        </p:spPr>
        <p: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b="0" u="sng" dirty="0">
                <a:latin typeface="Arial" panose="020B0604020202020204" pitchFamily="34" charset="0"/>
                <a:ea typeface="Geneva" panose="020B0503030404040204" pitchFamily="34" charset="0"/>
                <a:cs typeface="Arial" panose="020B0604020202020204" pitchFamily="34" charset="0"/>
              </a:rPr>
              <a:t>Slide Discussion</a:t>
            </a:r>
            <a:endParaRPr lang="en-US" b="1" i="1" dirty="0">
              <a:latin typeface="Arial" panose="020B0604020202020204" pitchFamily="34" charset="0"/>
              <a:ea typeface="Geneva" panose="020B0503030404040204" pitchFamily="34" charset="0"/>
              <a:cs typeface="Arial" panose="020B0604020202020204" pitchFamily="34" charset="0"/>
            </a:endParaRPr>
          </a:p>
          <a:p>
            <a:pPr fontAlgn="ctr">
              <a:lnSpc>
                <a:spcPct val="100000"/>
              </a:lnSpc>
              <a:spcBef>
                <a:spcPts val="0"/>
              </a:spcBef>
            </a:pPr>
            <a:r>
              <a:rPr lang="en-US" altLang="en-US" b="1" dirty="0">
                <a:highlight>
                  <a:srgbClr val="00FF00"/>
                </a:highlight>
                <a:latin typeface="Arial" panose="020B0604020202020204" pitchFamily="34" charset="0"/>
                <a:ea typeface="Geneva" panose="020B0503030404040204" pitchFamily="34" charset="0"/>
                <a:cs typeface="Arial" panose="020B0604020202020204" pitchFamily="34" charset="0"/>
              </a:rPr>
              <a:t>If you are frustrated, do you think you should be quiet or tell someone?</a:t>
            </a:r>
            <a:br>
              <a:rPr lang="en-US" altLang="en-US" b="1" dirty="0">
                <a:highlight>
                  <a:srgbClr val="00FF00"/>
                </a:highlight>
                <a:latin typeface="Arial" panose="020B0604020202020204" pitchFamily="34" charset="0"/>
                <a:ea typeface="Geneva" panose="020B0503030404040204" pitchFamily="34" charset="0"/>
                <a:cs typeface="Arial" panose="020B0604020202020204" pitchFamily="34" charset="0"/>
              </a:rPr>
            </a:br>
            <a:r>
              <a:rPr lang="en-US" altLang="en-US" dirty="0">
                <a:highlight>
                  <a:srgbClr val="00FF00"/>
                </a:highlight>
                <a:latin typeface="Arial" panose="020B0604020202020204" pitchFamily="34" charset="0"/>
                <a:ea typeface="Geneva" panose="020B0503030404040204" pitchFamily="34" charset="0"/>
                <a:cs typeface="Arial" panose="020B0604020202020204" pitchFamily="34" charset="0"/>
              </a:rPr>
              <a:t>(Allow/Guide students to respond.)</a:t>
            </a:r>
          </a:p>
          <a:p>
            <a:pPr fontAlgn="ctr">
              <a:lnSpc>
                <a:spcPct val="100000"/>
              </a:lnSpc>
              <a:spcBef>
                <a:spcPts val="0"/>
              </a:spcBef>
            </a:pPr>
            <a:r>
              <a:rPr lang="en-US" altLang="en-US" b="1" dirty="0">
                <a:highlight>
                  <a:srgbClr val="00FF00"/>
                </a:highlight>
                <a:latin typeface="Arial" panose="020B0604020202020204" pitchFamily="34" charset="0"/>
                <a:ea typeface="Geneva" panose="020B0503030404040204" pitchFamily="34" charset="0"/>
                <a:cs typeface="Arial" panose="020B0604020202020204" pitchFamily="34" charset="0"/>
              </a:rPr>
              <a:t>&gt;Tell someone.</a:t>
            </a:r>
          </a:p>
          <a:p>
            <a:pPr fontAlgn="ctr">
              <a:lnSpc>
                <a:spcPct val="100000"/>
              </a:lnSpc>
              <a:spcBef>
                <a:spcPts val="0"/>
              </a:spcBef>
            </a:pPr>
            <a:endParaRPr lang="en-US" altLang="en-US" dirty="0">
              <a:highlight>
                <a:srgbClr val="00FF00"/>
              </a:highlight>
              <a:latin typeface="Arial" panose="020B0604020202020204" pitchFamily="34" charset="0"/>
              <a:ea typeface="Geneva" panose="020B0503030404040204" pitchFamily="34" charset="0"/>
              <a:cs typeface="Arial" panose="020B0604020202020204" pitchFamily="34" charset="0"/>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Geneva" panose="020B0503030404040204" pitchFamily="34" charset="0"/>
                <a:cs typeface="Arial" panose="020B0604020202020204" pitchFamily="34" charset="0"/>
              </a:rPr>
              <a:t>If someone or something makes you feel frustrated, don’t hold it in. It is important to get help from a safe person and make a plan to change the situation. Holding in frustrated feelings is not good for you and does not help things get better.</a:t>
            </a:r>
          </a:p>
          <a:p>
            <a:endParaRPr lang="en-US" b="0" u="sng" dirty="0">
              <a:latin typeface="Arial" panose="020B0604020202020204" pitchFamily="34" charset="0"/>
              <a:ea typeface="Geneva" panose="020B0503030404040204" pitchFamily="34" charset="0"/>
              <a:cs typeface="Arial" panose="020B0604020202020204" pitchFamily="34" charset="0"/>
            </a:endParaRPr>
          </a:p>
          <a:p>
            <a:pPr fontAlgn="ctr">
              <a:spcBef>
                <a:spcPts val="0"/>
              </a:spcBef>
            </a:pPr>
            <a:endParaRPr lang="en-US" altLang="en-US" b="1" dirty="0">
              <a:latin typeface="Arial" panose="020B0604020202020204" pitchFamily="34" charset="0"/>
              <a:ea typeface="Geneva" panose="020B0503030404040204" pitchFamily="34" charset="0"/>
              <a:cs typeface="Arial" panose="020B0604020202020204" pitchFamily="34" charset="0"/>
            </a:endParaRPr>
          </a:p>
          <a:p>
            <a:pPr fontAlgn="ctr">
              <a:spcBef>
                <a:spcPts val="0"/>
              </a:spcBef>
            </a:pPr>
            <a:endParaRPr lang="en-US" altLang="en-US" b="1" dirty="0">
              <a:latin typeface="Arial" panose="020B0604020202020204" pitchFamily="34" charset="0"/>
              <a:ea typeface="Geneva" panose="020B0503030404040204" pitchFamily="34" charset="0"/>
              <a:cs typeface="Arial" panose="020B0604020202020204" pitchFamily="34" charset="0"/>
            </a:endParaRPr>
          </a:p>
          <a:p>
            <a:endParaRPr lang="en-US" dirty="0">
              <a:latin typeface="Arial" panose="020B0604020202020204" pitchFamily="34" charset="0"/>
              <a:ea typeface="Geneva" panose="020B050303040404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669D0D9-C193-0A47-916B-7D15CCD35EF4}" type="slidenum">
              <a:rPr lang="en-US" smtClean="0"/>
              <a:t>8</a:t>
            </a:fld>
            <a:endParaRPr lang="en-US"/>
          </a:p>
        </p:txBody>
      </p:sp>
    </p:spTree>
    <p:extLst>
      <p:ext uri="{BB962C8B-B14F-4D97-AF65-F5344CB8AC3E}">
        <p14:creationId xmlns:p14="http://schemas.microsoft.com/office/powerpoint/2010/main" val="2982463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 y="255588"/>
            <a:ext cx="2627313" cy="1477962"/>
          </a:xfrm>
        </p:spPr>
      </p:sp>
      <p:sp>
        <p:nvSpPr>
          <p:cNvPr id="3" name="Notes Placeholder 2"/>
          <p:cNvSpPr>
            <a:spLocks noGrp="1"/>
          </p:cNvSpPr>
          <p:nvPr>
            <p:ph type="body" idx="1"/>
          </p:nvPr>
        </p:nvSpPr>
        <p:spPr>
          <a:xfrm>
            <a:off x="248658" y="1873512"/>
            <a:ext cx="6235269" cy="6712348"/>
          </a:xfrm>
        </p:spPr>
        <p:txBody>
          <a:bodyPr/>
          <a:lstStyle/>
          <a:p>
            <a:r>
              <a:rPr lang="en-US" sz="800" dirty="0">
                <a:latin typeface="Arial" panose="020B0604020202020204" pitchFamily="34" charset="0"/>
                <a:ea typeface="Geneva" panose="020B0503030404040204" pitchFamily="34" charset="0"/>
                <a:cs typeface="Arial" panose="020B0604020202020204" pitchFamily="34" charset="0"/>
              </a:rPr>
              <a:t>Copyright 2006 by Safe Life Coalition</a:t>
            </a:r>
          </a:p>
          <a:p>
            <a:r>
              <a:rPr lang="en-US" sz="800" dirty="0">
                <a:latin typeface="Arial" panose="020B0604020202020204" pitchFamily="34" charset="0"/>
                <a:ea typeface="Geneva" panose="020B0503030404040204" pitchFamily="34" charset="0"/>
                <a:cs typeface="Arial" panose="020B0604020202020204" pitchFamily="34" charset="0"/>
              </a:rPr>
              <a:t>All rights reserved.</a:t>
            </a:r>
          </a:p>
          <a:p>
            <a:pPr>
              <a:spcBef>
                <a:spcPts val="0"/>
              </a:spcBef>
            </a:pPr>
            <a:endParaRPr lang="en-US" altLang="en-US" u="sng" dirty="0">
              <a:latin typeface="Arial" panose="020B0604020202020204" pitchFamily="34" charset="0"/>
              <a:ea typeface="Geneva" panose="020B0503030404040204" pitchFamily="34" charset="0"/>
              <a:cs typeface="Arial" panose="020B0604020202020204" pitchFamily="34" charset="0"/>
            </a:endParaRPr>
          </a:p>
          <a:p>
            <a:pPr>
              <a:spcBef>
                <a:spcPts val="0"/>
              </a:spcBef>
            </a:pPr>
            <a:r>
              <a:rPr lang="en-US" altLang="en-US" u="sng" dirty="0">
                <a:latin typeface="Arial" panose="020B0604020202020204" pitchFamily="34" charset="0"/>
                <a:ea typeface="Geneva" panose="020B0503030404040204" pitchFamily="34" charset="0"/>
                <a:cs typeface="Arial" panose="020B0604020202020204" pitchFamily="34" charset="0"/>
              </a:rPr>
              <a:t>Pre-Video Discussion</a:t>
            </a:r>
            <a:endParaRPr lang="en-US" altLang="en-US" dirty="0">
              <a:latin typeface="Arial" panose="020B0604020202020204" pitchFamily="34" charset="0"/>
              <a:ea typeface="Geneva" panose="020B0503030404040204" pitchFamily="34" charset="0"/>
              <a:cs typeface="Arial" panose="020B0604020202020204" pitchFamily="34" charset="0"/>
            </a:endParaRPr>
          </a:p>
          <a:p>
            <a:pPr fontAlgn="ctr">
              <a:spcBef>
                <a:spcPts val="0"/>
              </a:spcBef>
            </a:pPr>
            <a:r>
              <a:rPr lang="en-US" altLang="en-US" b="1" dirty="0">
                <a:latin typeface="Arial" panose="020B0604020202020204" pitchFamily="34" charset="0"/>
                <a:ea typeface="Geneva" panose="020B0503030404040204" pitchFamily="34" charset="0"/>
                <a:cs typeface="Arial" panose="020B0604020202020204" pitchFamily="34" charset="0"/>
              </a:rPr>
              <a:t>Let’s watch someone talk about a feeling.</a:t>
            </a:r>
            <a:endParaRPr lang="en-US" altLang="en-US" dirty="0">
              <a:latin typeface="Arial" panose="020B0604020202020204" pitchFamily="34" charset="0"/>
              <a:ea typeface="Geneva" panose="020B0503030404040204" pitchFamily="34" charset="0"/>
              <a:cs typeface="Arial" panose="020B0604020202020204" pitchFamily="34" charset="0"/>
            </a:endParaRPr>
          </a:p>
          <a:p>
            <a:pPr>
              <a:spcBef>
                <a:spcPts val="0"/>
              </a:spcBef>
            </a:pPr>
            <a:r>
              <a:rPr lang="en-US" altLang="en-US" dirty="0">
                <a:latin typeface="Arial" panose="020B0604020202020204" pitchFamily="34" charset="0"/>
                <a:ea typeface="Geneva" panose="020B0503030404040204" pitchFamily="34" charset="0"/>
                <a:cs typeface="Arial" panose="020B0604020202020204" pitchFamily="34" charset="0"/>
              </a:rPr>
              <a:t> </a:t>
            </a:r>
          </a:p>
          <a:p>
            <a:pPr>
              <a:spcBef>
                <a:spcPts val="0"/>
              </a:spcBef>
            </a:pPr>
            <a:r>
              <a:rPr lang="en-US" altLang="en-US" u="sng" dirty="0">
                <a:latin typeface="Arial" panose="020B0604020202020204" pitchFamily="34" charset="0"/>
                <a:ea typeface="Geneva" panose="020B0503030404040204" pitchFamily="34" charset="0"/>
                <a:cs typeface="Arial" panose="020B0604020202020204" pitchFamily="34" charset="0"/>
              </a:rPr>
              <a:t>Play Video</a:t>
            </a:r>
          </a:p>
          <a:p>
            <a:pPr>
              <a:spcBef>
                <a:spcPts val="0"/>
              </a:spcBef>
            </a:pPr>
            <a:r>
              <a:rPr lang="en-US" altLang="en-US" dirty="0">
                <a:latin typeface="Arial" panose="020B0604020202020204" pitchFamily="34" charset="0"/>
                <a:ea typeface="Geneva" panose="020B0503030404040204" pitchFamily="34" charset="0"/>
                <a:cs typeface="Arial" panose="020B0604020202020204" pitchFamily="34" charset="0"/>
              </a:rPr>
              <a:t>(Video clip plays.) </a:t>
            </a:r>
          </a:p>
          <a:p>
            <a:pPr>
              <a:spcBef>
                <a:spcPts val="0"/>
              </a:spcBef>
            </a:pPr>
            <a:r>
              <a:rPr lang="en-US" altLang="en-US" dirty="0">
                <a:latin typeface="Arial" panose="020B0604020202020204" pitchFamily="34" charset="0"/>
                <a:ea typeface="Geneva" panose="020B0503030404040204" pitchFamily="34" charset="0"/>
                <a:cs typeface="Arial" panose="020B0604020202020204" pitchFamily="34" charset="0"/>
              </a:rPr>
              <a:t> </a:t>
            </a:r>
          </a:p>
          <a:p>
            <a:pPr>
              <a:spcBef>
                <a:spcPts val="0"/>
              </a:spcBef>
            </a:pPr>
            <a:r>
              <a:rPr lang="en-US" altLang="en-US" u="sng" dirty="0">
                <a:latin typeface="Arial" panose="020B0604020202020204" pitchFamily="34" charset="0"/>
                <a:ea typeface="Geneva" panose="020B0503030404040204" pitchFamily="34" charset="0"/>
                <a:cs typeface="Arial" panose="020B0604020202020204" pitchFamily="34" charset="0"/>
              </a:rPr>
              <a:t>Post-Video Discussion</a:t>
            </a:r>
            <a:endParaRPr lang="en-US" altLang="en-US" dirty="0">
              <a:latin typeface="Arial" panose="020B0604020202020204" pitchFamily="34" charset="0"/>
              <a:ea typeface="Geneva" panose="020B0503030404040204" pitchFamily="34" charset="0"/>
              <a:cs typeface="Arial" panose="020B0604020202020204" pitchFamily="34" charset="0"/>
            </a:endParaRPr>
          </a:p>
          <a:p>
            <a:pPr fontAlgn="ctr">
              <a:lnSpc>
                <a:spcPct val="100000"/>
              </a:lnSpc>
              <a:spcBef>
                <a:spcPts val="0"/>
              </a:spcBef>
            </a:pPr>
            <a:r>
              <a:rPr lang="en-US" altLang="en-US" b="1" dirty="0">
                <a:latin typeface="Arial" panose="020B0604020202020204" pitchFamily="34" charset="0"/>
                <a:ea typeface="Geneva" panose="020B0503030404040204" pitchFamily="34" charset="0"/>
                <a:cs typeface="Arial" panose="020B0604020202020204" pitchFamily="34" charset="0"/>
              </a:rPr>
              <a:t>What do you know about this person’s feelings now? </a:t>
            </a:r>
            <a:br>
              <a:rPr lang="en-US" altLang="en-US" b="1" dirty="0">
                <a:latin typeface="Arial" panose="020B0604020202020204" pitchFamily="34" charset="0"/>
                <a:ea typeface="Geneva" panose="020B0503030404040204" pitchFamily="34" charset="0"/>
                <a:cs typeface="Arial" panose="020B0604020202020204" pitchFamily="34" charset="0"/>
              </a:rPr>
            </a:br>
            <a:r>
              <a:rPr lang="en-US" altLang="en-US" dirty="0">
                <a:highlight>
                  <a:srgbClr val="00FF00"/>
                </a:highlight>
                <a:latin typeface="Arial" panose="020B0604020202020204" pitchFamily="34" charset="0"/>
                <a:ea typeface="Geneva" panose="020B0503030404040204" pitchFamily="34" charset="0"/>
                <a:cs typeface="Arial" panose="020B0604020202020204" pitchFamily="34" charset="0"/>
              </a:rPr>
              <a:t>(Allow/Guide students to respond.)</a:t>
            </a:r>
          </a:p>
          <a:p>
            <a:endParaRPr lang="en-US" sz="1200" b="0" u="sng" dirty="0">
              <a:latin typeface="Arial" panose="020B0604020202020204" pitchFamily="34" charset="0"/>
              <a:ea typeface="Geneva" panose="020B0503030404040204" pitchFamily="34" charset="0"/>
              <a:cs typeface="Arial" panose="020B0604020202020204" pitchFamily="34" charset="0"/>
            </a:endParaRPr>
          </a:p>
          <a:p>
            <a:endParaRPr lang="en-US" sz="1200" b="0" dirty="0">
              <a:latin typeface="Arial" panose="020B0604020202020204" pitchFamily="34" charset="0"/>
              <a:ea typeface="Geneva" panose="020B0503030404040204" pitchFamily="34" charset="0"/>
              <a:cs typeface="Arial" panose="020B0604020202020204" pitchFamily="34" charset="0"/>
            </a:endParaRPr>
          </a:p>
          <a:p>
            <a:endParaRPr lang="en-US" sz="1200" b="1" i="1" dirty="0">
              <a:latin typeface="Arial" panose="020B0604020202020204" pitchFamily="34" charset="0"/>
              <a:ea typeface="Geneva" panose="020B0503030404040204" pitchFamily="34" charset="0"/>
              <a:cs typeface="Arial" panose="020B0604020202020204" pitchFamily="34" charset="0"/>
            </a:endParaRPr>
          </a:p>
          <a:p>
            <a:endParaRPr lang="en-US" sz="1200" dirty="0">
              <a:latin typeface="Arial" panose="020B0604020202020204" pitchFamily="34" charset="0"/>
              <a:ea typeface="Geneva" panose="020B050303040404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669D0D9-C193-0A47-916B-7D15CCD35EF4}" type="slidenum">
              <a:rPr lang="en-US" smtClean="0"/>
              <a:t>9</a:t>
            </a:fld>
            <a:endParaRPr lang="en-US"/>
          </a:p>
        </p:txBody>
      </p:sp>
    </p:spTree>
    <p:extLst>
      <p:ext uri="{BB962C8B-B14F-4D97-AF65-F5344CB8AC3E}">
        <p14:creationId xmlns:p14="http://schemas.microsoft.com/office/powerpoint/2010/main" val="551005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5AB3C-C0D1-1201-8CBF-7CDB96280E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5EA7F9-B486-8CD8-4444-DC631E14DE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6F6A6D-5625-5BC6-8697-E2E8EC648392}"/>
              </a:ext>
            </a:extLst>
          </p:cNvPr>
          <p:cNvSpPr>
            <a:spLocks noGrp="1"/>
          </p:cNvSpPr>
          <p:nvPr>
            <p:ph type="dt" sz="half" idx="10"/>
          </p:nvPr>
        </p:nvSpPr>
        <p:spPr/>
        <p:txBody>
          <a:bodyPr/>
          <a:lstStyle/>
          <a:p>
            <a:fld id="{04D34DBD-A923-474B-88F5-321260152200}" type="datetimeFigureOut">
              <a:rPr lang="en-US" smtClean="0"/>
              <a:t>11/13/24</a:t>
            </a:fld>
            <a:endParaRPr lang="en-US"/>
          </a:p>
        </p:txBody>
      </p:sp>
      <p:sp>
        <p:nvSpPr>
          <p:cNvPr id="5" name="Footer Placeholder 4">
            <a:extLst>
              <a:ext uri="{FF2B5EF4-FFF2-40B4-BE49-F238E27FC236}">
                <a16:creationId xmlns:a16="http://schemas.microsoft.com/office/drawing/2014/main" id="{ED2FD3DF-C8A7-A33C-A1BA-3B81BFC438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A2EEF9-6CC0-24D8-62DA-F6A87F959592}"/>
              </a:ext>
            </a:extLst>
          </p:cNvPr>
          <p:cNvSpPr>
            <a:spLocks noGrp="1"/>
          </p:cNvSpPr>
          <p:nvPr>
            <p:ph type="sldNum" sz="quarter" idx="12"/>
          </p:nvPr>
        </p:nvSpPr>
        <p:spPr/>
        <p:txBody>
          <a:bodyPr/>
          <a:lstStyle/>
          <a:p>
            <a:fld id="{6E705FB4-0F66-6C44-9B2E-0728A234C6CC}" type="slidenum">
              <a:rPr lang="en-US" smtClean="0"/>
              <a:t>‹#›</a:t>
            </a:fld>
            <a:endParaRPr lang="en-US"/>
          </a:p>
        </p:txBody>
      </p:sp>
    </p:spTree>
    <p:extLst>
      <p:ext uri="{BB962C8B-B14F-4D97-AF65-F5344CB8AC3E}">
        <p14:creationId xmlns:p14="http://schemas.microsoft.com/office/powerpoint/2010/main" val="3187813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1385C-7EEB-65BC-9344-132D9C60F1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FF5DEF-D3D8-8C18-FC6D-9E1FFFF352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DA3F6A-97D1-986C-095D-9DE0D09D8798}"/>
              </a:ext>
            </a:extLst>
          </p:cNvPr>
          <p:cNvSpPr>
            <a:spLocks noGrp="1"/>
          </p:cNvSpPr>
          <p:nvPr>
            <p:ph type="dt" sz="half" idx="10"/>
          </p:nvPr>
        </p:nvSpPr>
        <p:spPr/>
        <p:txBody>
          <a:bodyPr/>
          <a:lstStyle/>
          <a:p>
            <a:fld id="{04D34DBD-A923-474B-88F5-321260152200}" type="datetimeFigureOut">
              <a:rPr lang="en-US" smtClean="0"/>
              <a:t>11/13/24</a:t>
            </a:fld>
            <a:endParaRPr lang="en-US"/>
          </a:p>
        </p:txBody>
      </p:sp>
      <p:sp>
        <p:nvSpPr>
          <p:cNvPr id="5" name="Footer Placeholder 4">
            <a:extLst>
              <a:ext uri="{FF2B5EF4-FFF2-40B4-BE49-F238E27FC236}">
                <a16:creationId xmlns:a16="http://schemas.microsoft.com/office/drawing/2014/main" id="{47B0B65E-0230-2C75-610C-74CD41473B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A595A1-8B16-8C96-6F50-98B10B45D8BC}"/>
              </a:ext>
            </a:extLst>
          </p:cNvPr>
          <p:cNvSpPr>
            <a:spLocks noGrp="1"/>
          </p:cNvSpPr>
          <p:nvPr>
            <p:ph type="sldNum" sz="quarter" idx="12"/>
          </p:nvPr>
        </p:nvSpPr>
        <p:spPr/>
        <p:txBody>
          <a:bodyPr/>
          <a:lstStyle/>
          <a:p>
            <a:fld id="{6E705FB4-0F66-6C44-9B2E-0728A234C6CC}" type="slidenum">
              <a:rPr lang="en-US" smtClean="0"/>
              <a:t>‹#›</a:t>
            </a:fld>
            <a:endParaRPr lang="en-US"/>
          </a:p>
        </p:txBody>
      </p:sp>
    </p:spTree>
    <p:extLst>
      <p:ext uri="{BB962C8B-B14F-4D97-AF65-F5344CB8AC3E}">
        <p14:creationId xmlns:p14="http://schemas.microsoft.com/office/powerpoint/2010/main" val="3674106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7320C3-9CB9-ECEC-0331-E9840C30CE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DDF341-319A-66FA-1462-2BCFC82797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29D8C9-E901-0B02-D039-7437059FADA6}"/>
              </a:ext>
            </a:extLst>
          </p:cNvPr>
          <p:cNvSpPr>
            <a:spLocks noGrp="1"/>
          </p:cNvSpPr>
          <p:nvPr>
            <p:ph type="dt" sz="half" idx="10"/>
          </p:nvPr>
        </p:nvSpPr>
        <p:spPr/>
        <p:txBody>
          <a:bodyPr/>
          <a:lstStyle/>
          <a:p>
            <a:fld id="{04D34DBD-A923-474B-88F5-321260152200}" type="datetimeFigureOut">
              <a:rPr lang="en-US" smtClean="0"/>
              <a:t>11/13/24</a:t>
            </a:fld>
            <a:endParaRPr lang="en-US"/>
          </a:p>
        </p:txBody>
      </p:sp>
      <p:sp>
        <p:nvSpPr>
          <p:cNvPr id="5" name="Footer Placeholder 4">
            <a:extLst>
              <a:ext uri="{FF2B5EF4-FFF2-40B4-BE49-F238E27FC236}">
                <a16:creationId xmlns:a16="http://schemas.microsoft.com/office/drawing/2014/main" id="{AF234222-9C34-0FC9-EFF2-8F2CB155E1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59C6B3-6B1C-3B3E-D368-45D1C3D65A71}"/>
              </a:ext>
            </a:extLst>
          </p:cNvPr>
          <p:cNvSpPr>
            <a:spLocks noGrp="1"/>
          </p:cNvSpPr>
          <p:nvPr>
            <p:ph type="sldNum" sz="quarter" idx="12"/>
          </p:nvPr>
        </p:nvSpPr>
        <p:spPr/>
        <p:txBody>
          <a:bodyPr/>
          <a:lstStyle/>
          <a:p>
            <a:fld id="{6E705FB4-0F66-6C44-9B2E-0728A234C6CC}" type="slidenum">
              <a:rPr lang="en-US" smtClean="0"/>
              <a:t>‹#›</a:t>
            </a:fld>
            <a:endParaRPr lang="en-US"/>
          </a:p>
        </p:txBody>
      </p:sp>
    </p:spTree>
    <p:extLst>
      <p:ext uri="{BB962C8B-B14F-4D97-AF65-F5344CB8AC3E}">
        <p14:creationId xmlns:p14="http://schemas.microsoft.com/office/powerpoint/2010/main" val="2709198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7708B-CE86-F13E-50D8-885F606777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DB384B-FAA8-81FA-302D-22F7C33CE5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BE948A-6C85-8DFE-E488-3A0479AC4362}"/>
              </a:ext>
            </a:extLst>
          </p:cNvPr>
          <p:cNvSpPr>
            <a:spLocks noGrp="1"/>
          </p:cNvSpPr>
          <p:nvPr>
            <p:ph type="dt" sz="half" idx="10"/>
          </p:nvPr>
        </p:nvSpPr>
        <p:spPr/>
        <p:txBody>
          <a:bodyPr/>
          <a:lstStyle/>
          <a:p>
            <a:fld id="{04D34DBD-A923-474B-88F5-321260152200}" type="datetimeFigureOut">
              <a:rPr lang="en-US" smtClean="0"/>
              <a:t>11/13/24</a:t>
            </a:fld>
            <a:endParaRPr lang="en-US"/>
          </a:p>
        </p:txBody>
      </p:sp>
      <p:sp>
        <p:nvSpPr>
          <p:cNvPr id="5" name="Footer Placeholder 4">
            <a:extLst>
              <a:ext uri="{FF2B5EF4-FFF2-40B4-BE49-F238E27FC236}">
                <a16:creationId xmlns:a16="http://schemas.microsoft.com/office/drawing/2014/main" id="{342E0249-17DA-A75F-A475-0CE591DBF4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47719C-9EBE-1A5D-A519-400984E38EF5}"/>
              </a:ext>
            </a:extLst>
          </p:cNvPr>
          <p:cNvSpPr>
            <a:spLocks noGrp="1"/>
          </p:cNvSpPr>
          <p:nvPr>
            <p:ph type="sldNum" sz="quarter" idx="12"/>
          </p:nvPr>
        </p:nvSpPr>
        <p:spPr/>
        <p:txBody>
          <a:bodyPr/>
          <a:lstStyle/>
          <a:p>
            <a:fld id="{6E705FB4-0F66-6C44-9B2E-0728A234C6CC}" type="slidenum">
              <a:rPr lang="en-US" smtClean="0"/>
              <a:t>‹#›</a:t>
            </a:fld>
            <a:endParaRPr lang="en-US"/>
          </a:p>
        </p:txBody>
      </p:sp>
    </p:spTree>
    <p:extLst>
      <p:ext uri="{BB962C8B-B14F-4D97-AF65-F5344CB8AC3E}">
        <p14:creationId xmlns:p14="http://schemas.microsoft.com/office/powerpoint/2010/main" val="249279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5C94F-B8EB-8A16-8CB2-5F2EC92824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11BBB5-E321-E5D3-64BE-42B2F28272A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A879DE-BC2F-625A-268D-2AD504652590}"/>
              </a:ext>
            </a:extLst>
          </p:cNvPr>
          <p:cNvSpPr>
            <a:spLocks noGrp="1"/>
          </p:cNvSpPr>
          <p:nvPr>
            <p:ph type="dt" sz="half" idx="10"/>
          </p:nvPr>
        </p:nvSpPr>
        <p:spPr/>
        <p:txBody>
          <a:bodyPr/>
          <a:lstStyle/>
          <a:p>
            <a:fld id="{04D34DBD-A923-474B-88F5-321260152200}" type="datetimeFigureOut">
              <a:rPr lang="en-US" smtClean="0"/>
              <a:t>11/13/24</a:t>
            </a:fld>
            <a:endParaRPr lang="en-US"/>
          </a:p>
        </p:txBody>
      </p:sp>
      <p:sp>
        <p:nvSpPr>
          <p:cNvPr id="5" name="Footer Placeholder 4">
            <a:extLst>
              <a:ext uri="{FF2B5EF4-FFF2-40B4-BE49-F238E27FC236}">
                <a16:creationId xmlns:a16="http://schemas.microsoft.com/office/drawing/2014/main" id="{EC2A1A89-2A41-AB43-BC7C-85B1880771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BF44F-9CF8-5449-9D6B-41614CB92B8D}"/>
              </a:ext>
            </a:extLst>
          </p:cNvPr>
          <p:cNvSpPr>
            <a:spLocks noGrp="1"/>
          </p:cNvSpPr>
          <p:nvPr>
            <p:ph type="sldNum" sz="quarter" idx="12"/>
          </p:nvPr>
        </p:nvSpPr>
        <p:spPr/>
        <p:txBody>
          <a:bodyPr/>
          <a:lstStyle/>
          <a:p>
            <a:fld id="{6E705FB4-0F66-6C44-9B2E-0728A234C6CC}" type="slidenum">
              <a:rPr lang="en-US" smtClean="0"/>
              <a:t>‹#›</a:t>
            </a:fld>
            <a:endParaRPr lang="en-US"/>
          </a:p>
        </p:txBody>
      </p:sp>
    </p:spTree>
    <p:extLst>
      <p:ext uri="{BB962C8B-B14F-4D97-AF65-F5344CB8AC3E}">
        <p14:creationId xmlns:p14="http://schemas.microsoft.com/office/powerpoint/2010/main" val="1575627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A1E1A-BAC0-9B82-1DD7-98475363A0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87AEB0-26C5-B97C-BE3E-94502A51E8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E9F437-41A0-9167-2C29-B301567F52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65DF74-6560-3F84-1966-F3CBD10198F4}"/>
              </a:ext>
            </a:extLst>
          </p:cNvPr>
          <p:cNvSpPr>
            <a:spLocks noGrp="1"/>
          </p:cNvSpPr>
          <p:nvPr>
            <p:ph type="dt" sz="half" idx="10"/>
          </p:nvPr>
        </p:nvSpPr>
        <p:spPr/>
        <p:txBody>
          <a:bodyPr/>
          <a:lstStyle/>
          <a:p>
            <a:fld id="{04D34DBD-A923-474B-88F5-321260152200}" type="datetimeFigureOut">
              <a:rPr lang="en-US" smtClean="0"/>
              <a:t>11/13/24</a:t>
            </a:fld>
            <a:endParaRPr lang="en-US"/>
          </a:p>
        </p:txBody>
      </p:sp>
      <p:sp>
        <p:nvSpPr>
          <p:cNvPr id="6" name="Footer Placeholder 5">
            <a:extLst>
              <a:ext uri="{FF2B5EF4-FFF2-40B4-BE49-F238E27FC236}">
                <a16:creationId xmlns:a16="http://schemas.microsoft.com/office/drawing/2014/main" id="{7E31C358-38F0-5CA9-20F3-2C3332FC1A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810C13-3CE1-7634-A258-02D3EC71BBD9}"/>
              </a:ext>
            </a:extLst>
          </p:cNvPr>
          <p:cNvSpPr>
            <a:spLocks noGrp="1"/>
          </p:cNvSpPr>
          <p:nvPr>
            <p:ph type="sldNum" sz="quarter" idx="12"/>
          </p:nvPr>
        </p:nvSpPr>
        <p:spPr/>
        <p:txBody>
          <a:bodyPr/>
          <a:lstStyle/>
          <a:p>
            <a:fld id="{6E705FB4-0F66-6C44-9B2E-0728A234C6CC}" type="slidenum">
              <a:rPr lang="en-US" smtClean="0"/>
              <a:t>‹#›</a:t>
            </a:fld>
            <a:endParaRPr lang="en-US"/>
          </a:p>
        </p:txBody>
      </p:sp>
    </p:spTree>
    <p:extLst>
      <p:ext uri="{BB962C8B-B14F-4D97-AF65-F5344CB8AC3E}">
        <p14:creationId xmlns:p14="http://schemas.microsoft.com/office/powerpoint/2010/main" val="807553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15A55-5BB4-A7D8-A266-C18BD7E86A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D9E375-025E-939E-2C02-5E7D445818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227513-A40E-769B-63A9-CD193377B0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199E64-70B5-6F2A-047A-5C1A017736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A60739-CCE8-3121-A78B-2F04E322FA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424F9A-06A5-A8F2-FCE4-FF1D515FB315}"/>
              </a:ext>
            </a:extLst>
          </p:cNvPr>
          <p:cNvSpPr>
            <a:spLocks noGrp="1"/>
          </p:cNvSpPr>
          <p:nvPr>
            <p:ph type="dt" sz="half" idx="10"/>
          </p:nvPr>
        </p:nvSpPr>
        <p:spPr/>
        <p:txBody>
          <a:bodyPr/>
          <a:lstStyle/>
          <a:p>
            <a:fld id="{04D34DBD-A923-474B-88F5-321260152200}" type="datetimeFigureOut">
              <a:rPr lang="en-US" smtClean="0"/>
              <a:t>11/13/24</a:t>
            </a:fld>
            <a:endParaRPr lang="en-US"/>
          </a:p>
        </p:txBody>
      </p:sp>
      <p:sp>
        <p:nvSpPr>
          <p:cNvPr id="8" name="Footer Placeholder 7">
            <a:extLst>
              <a:ext uri="{FF2B5EF4-FFF2-40B4-BE49-F238E27FC236}">
                <a16:creationId xmlns:a16="http://schemas.microsoft.com/office/drawing/2014/main" id="{8A6A7475-9C2D-CEFB-3BC8-7DBBF4377E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4DD9CD-E664-9E8F-606D-B4822AF4D296}"/>
              </a:ext>
            </a:extLst>
          </p:cNvPr>
          <p:cNvSpPr>
            <a:spLocks noGrp="1"/>
          </p:cNvSpPr>
          <p:nvPr>
            <p:ph type="sldNum" sz="quarter" idx="12"/>
          </p:nvPr>
        </p:nvSpPr>
        <p:spPr/>
        <p:txBody>
          <a:bodyPr/>
          <a:lstStyle/>
          <a:p>
            <a:fld id="{6E705FB4-0F66-6C44-9B2E-0728A234C6CC}" type="slidenum">
              <a:rPr lang="en-US" smtClean="0"/>
              <a:t>‹#›</a:t>
            </a:fld>
            <a:endParaRPr lang="en-US"/>
          </a:p>
        </p:txBody>
      </p:sp>
    </p:spTree>
    <p:extLst>
      <p:ext uri="{BB962C8B-B14F-4D97-AF65-F5344CB8AC3E}">
        <p14:creationId xmlns:p14="http://schemas.microsoft.com/office/powerpoint/2010/main" val="2010106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3442-0522-AC60-AC65-D5F80FAF24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3ED8C5-9EF6-EBB8-F028-C3A7947BE28E}"/>
              </a:ext>
            </a:extLst>
          </p:cNvPr>
          <p:cNvSpPr>
            <a:spLocks noGrp="1"/>
          </p:cNvSpPr>
          <p:nvPr>
            <p:ph type="dt" sz="half" idx="10"/>
          </p:nvPr>
        </p:nvSpPr>
        <p:spPr/>
        <p:txBody>
          <a:bodyPr/>
          <a:lstStyle/>
          <a:p>
            <a:fld id="{04D34DBD-A923-474B-88F5-321260152200}" type="datetimeFigureOut">
              <a:rPr lang="en-US" smtClean="0"/>
              <a:t>11/13/24</a:t>
            </a:fld>
            <a:endParaRPr lang="en-US"/>
          </a:p>
        </p:txBody>
      </p:sp>
      <p:sp>
        <p:nvSpPr>
          <p:cNvPr id="4" name="Footer Placeholder 3">
            <a:extLst>
              <a:ext uri="{FF2B5EF4-FFF2-40B4-BE49-F238E27FC236}">
                <a16:creationId xmlns:a16="http://schemas.microsoft.com/office/drawing/2014/main" id="{F40D17CD-1F5D-6031-B589-26CD8A7D7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B37ECC-858E-9C87-1B35-5F691347BBFA}"/>
              </a:ext>
            </a:extLst>
          </p:cNvPr>
          <p:cNvSpPr>
            <a:spLocks noGrp="1"/>
          </p:cNvSpPr>
          <p:nvPr>
            <p:ph type="sldNum" sz="quarter" idx="12"/>
          </p:nvPr>
        </p:nvSpPr>
        <p:spPr/>
        <p:txBody>
          <a:bodyPr/>
          <a:lstStyle/>
          <a:p>
            <a:fld id="{6E705FB4-0F66-6C44-9B2E-0728A234C6CC}" type="slidenum">
              <a:rPr lang="en-US" smtClean="0"/>
              <a:t>‹#›</a:t>
            </a:fld>
            <a:endParaRPr lang="en-US"/>
          </a:p>
        </p:txBody>
      </p:sp>
    </p:spTree>
    <p:extLst>
      <p:ext uri="{BB962C8B-B14F-4D97-AF65-F5344CB8AC3E}">
        <p14:creationId xmlns:p14="http://schemas.microsoft.com/office/powerpoint/2010/main" val="2846682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B276A3-CE11-E3DA-2C58-64760DEBF223}"/>
              </a:ext>
            </a:extLst>
          </p:cNvPr>
          <p:cNvSpPr>
            <a:spLocks noGrp="1"/>
          </p:cNvSpPr>
          <p:nvPr>
            <p:ph type="dt" sz="half" idx="10"/>
          </p:nvPr>
        </p:nvSpPr>
        <p:spPr/>
        <p:txBody>
          <a:bodyPr/>
          <a:lstStyle/>
          <a:p>
            <a:fld id="{04D34DBD-A923-474B-88F5-321260152200}" type="datetimeFigureOut">
              <a:rPr lang="en-US" smtClean="0"/>
              <a:t>11/13/24</a:t>
            </a:fld>
            <a:endParaRPr lang="en-US"/>
          </a:p>
        </p:txBody>
      </p:sp>
      <p:sp>
        <p:nvSpPr>
          <p:cNvPr id="3" name="Footer Placeholder 2">
            <a:extLst>
              <a:ext uri="{FF2B5EF4-FFF2-40B4-BE49-F238E27FC236}">
                <a16:creationId xmlns:a16="http://schemas.microsoft.com/office/drawing/2014/main" id="{98F2D8C8-97A1-BD72-D7D0-FFB776F41E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157DF9-84A3-4183-2A2E-09A6D7A8E993}"/>
              </a:ext>
            </a:extLst>
          </p:cNvPr>
          <p:cNvSpPr>
            <a:spLocks noGrp="1"/>
          </p:cNvSpPr>
          <p:nvPr>
            <p:ph type="sldNum" sz="quarter" idx="12"/>
          </p:nvPr>
        </p:nvSpPr>
        <p:spPr/>
        <p:txBody>
          <a:bodyPr/>
          <a:lstStyle/>
          <a:p>
            <a:fld id="{6E705FB4-0F66-6C44-9B2E-0728A234C6CC}" type="slidenum">
              <a:rPr lang="en-US" smtClean="0"/>
              <a:t>‹#›</a:t>
            </a:fld>
            <a:endParaRPr lang="en-US"/>
          </a:p>
        </p:txBody>
      </p:sp>
    </p:spTree>
    <p:extLst>
      <p:ext uri="{BB962C8B-B14F-4D97-AF65-F5344CB8AC3E}">
        <p14:creationId xmlns:p14="http://schemas.microsoft.com/office/powerpoint/2010/main" val="2667041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3F252-9532-08CC-CE72-9684144995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7F2965-809C-5A3F-2791-B14F95FE55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9A0894-4243-13F9-BA9A-D63087E217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349C81-4CF8-21E6-59E5-57EF5487ABFE}"/>
              </a:ext>
            </a:extLst>
          </p:cNvPr>
          <p:cNvSpPr>
            <a:spLocks noGrp="1"/>
          </p:cNvSpPr>
          <p:nvPr>
            <p:ph type="dt" sz="half" idx="10"/>
          </p:nvPr>
        </p:nvSpPr>
        <p:spPr/>
        <p:txBody>
          <a:bodyPr/>
          <a:lstStyle/>
          <a:p>
            <a:fld id="{04D34DBD-A923-474B-88F5-321260152200}" type="datetimeFigureOut">
              <a:rPr lang="en-US" smtClean="0"/>
              <a:t>11/13/24</a:t>
            </a:fld>
            <a:endParaRPr lang="en-US"/>
          </a:p>
        </p:txBody>
      </p:sp>
      <p:sp>
        <p:nvSpPr>
          <p:cNvPr id="6" name="Footer Placeholder 5">
            <a:extLst>
              <a:ext uri="{FF2B5EF4-FFF2-40B4-BE49-F238E27FC236}">
                <a16:creationId xmlns:a16="http://schemas.microsoft.com/office/drawing/2014/main" id="{6ADA1BAE-437F-1D73-5965-880C5F954D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9A97AB-BF4E-B122-B402-B498DAB2BE12}"/>
              </a:ext>
            </a:extLst>
          </p:cNvPr>
          <p:cNvSpPr>
            <a:spLocks noGrp="1"/>
          </p:cNvSpPr>
          <p:nvPr>
            <p:ph type="sldNum" sz="quarter" idx="12"/>
          </p:nvPr>
        </p:nvSpPr>
        <p:spPr/>
        <p:txBody>
          <a:bodyPr/>
          <a:lstStyle/>
          <a:p>
            <a:fld id="{6E705FB4-0F66-6C44-9B2E-0728A234C6CC}" type="slidenum">
              <a:rPr lang="en-US" smtClean="0"/>
              <a:t>‹#›</a:t>
            </a:fld>
            <a:endParaRPr lang="en-US"/>
          </a:p>
        </p:txBody>
      </p:sp>
    </p:spTree>
    <p:extLst>
      <p:ext uri="{BB962C8B-B14F-4D97-AF65-F5344CB8AC3E}">
        <p14:creationId xmlns:p14="http://schemas.microsoft.com/office/powerpoint/2010/main" val="3622580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F524F-B15C-389C-E59D-0131A63547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34EB97-F8DF-FA4E-D6AA-00A419B189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34237F-C88F-027A-CC3F-65A9BF91AD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29D637-98C1-111D-F9A0-45614173CC4A}"/>
              </a:ext>
            </a:extLst>
          </p:cNvPr>
          <p:cNvSpPr>
            <a:spLocks noGrp="1"/>
          </p:cNvSpPr>
          <p:nvPr>
            <p:ph type="dt" sz="half" idx="10"/>
          </p:nvPr>
        </p:nvSpPr>
        <p:spPr/>
        <p:txBody>
          <a:bodyPr/>
          <a:lstStyle/>
          <a:p>
            <a:fld id="{04D34DBD-A923-474B-88F5-321260152200}" type="datetimeFigureOut">
              <a:rPr lang="en-US" smtClean="0"/>
              <a:t>11/13/24</a:t>
            </a:fld>
            <a:endParaRPr lang="en-US"/>
          </a:p>
        </p:txBody>
      </p:sp>
      <p:sp>
        <p:nvSpPr>
          <p:cNvPr id="6" name="Footer Placeholder 5">
            <a:extLst>
              <a:ext uri="{FF2B5EF4-FFF2-40B4-BE49-F238E27FC236}">
                <a16:creationId xmlns:a16="http://schemas.microsoft.com/office/drawing/2014/main" id="{26CA7176-720C-69E8-E11C-C6ED7C84D8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53CF-C7EE-E443-BF9C-0F786B2966F4}"/>
              </a:ext>
            </a:extLst>
          </p:cNvPr>
          <p:cNvSpPr>
            <a:spLocks noGrp="1"/>
          </p:cNvSpPr>
          <p:nvPr>
            <p:ph type="sldNum" sz="quarter" idx="12"/>
          </p:nvPr>
        </p:nvSpPr>
        <p:spPr/>
        <p:txBody>
          <a:bodyPr/>
          <a:lstStyle/>
          <a:p>
            <a:fld id="{6E705FB4-0F66-6C44-9B2E-0728A234C6CC}" type="slidenum">
              <a:rPr lang="en-US" smtClean="0"/>
              <a:t>‹#›</a:t>
            </a:fld>
            <a:endParaRPr lang="en-US"/>
          </a:p>
        </p:txBody>
      </p:sp>
    </p:spTree>
    <p:extLst>
      <p:ext uri="{BB962C8B-B14F-4D97-AF65-F5344CB8AC3E}">
        <p14:creationId xmlns:p14="http://schemas.microsoft.com/office/powerpoint/2010/main" val="3871800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22F9BB-FE0A-0E15-10A1-06ABF11ABC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22638-7041-8B54-5488-3EFDBE51CA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0BF18D-1770-C5A1-2B6F-172B7F6F37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4D34DBD-A923-474B-88F5-321260152200}" type="datetimeFigureOut">
              <a:rPr lang="en-US" smtClean="0"/>
              <a:t>11/13/24</a:t>
            </a:fld>
            <a:endParaRPr lang="en-US"/>
          </a:p>
        </p:txBody>
      </p:sp>
      <p:sp>
        <p:nvSpPr>
          <p:cNvPr id="5" name="Footer Placeholder 4">
            <a:extLst>
              <a:ext uri="{FF2B5EF4-FFF2-40B4-BE49-F238E27FC236}">
                <a16:creationId xmlns:a16="http://schemas.microsoft.com/office/drawing/2014/main" id="{AF191CBA-22BC-C8F2-1589-C1194864DB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0853ED8-5010-9C7F-B914-C69F28BE08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E705FB4-0F66-6C44-9B2E-0728A234C6CC}" type="slidenum">
              <a:rPr lang="en-US" smtClean="0"/>
              <a:t>‹#›</a:t>
            </a:fld>
            <a:endParaRPr lang="en-US"/>
          </a:p>
        </p:txBody>
      </p:sp>
    </p:spTree>
    <p:extLst>
      <p:ext uri="{BB962C8B-B14F-4D97-AF65-F5344CB8AC3E}">
        <p14:creationId xmlns:p14="http://schemas.microsoft.com/office/powerpoint/2010/main" val="557316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9.tiff"/><Relationship Id="rId3" Type="http://schemas.openxmlformats.org/officeDocument/2006/relationships/image" Target="../media/image24.png"/><Relationship Id="rId7" Type="http://schemas.openxmlformats.org/officeDocument/2006/relationships/image" Target="../media/image28.tif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2.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60BF4-B5AE-C548-976C-0EA4117B7756}"/>
              </a:ext>
            </a:extLst>
          </p:cNvPr>
          <p:cNvSpPr>
            <a:spLocks noGrp="1"/>
          </p:cNvSpPr>
          <p:nvPr>
            <p:ph type="ctrTitle"/>
          </p:nvPr>
        </p:nvSpPr>
        <p:spPr>
          <a:xfrm>
            <a:off x="1524000" y="480845"/>
            <a:ext cx="9144000" cy="1692517"/>
          </a:xfrm>
        </p:spPr>
        <p:txBody>
          <a:bodyPr>
            <a:normAutofit/>
          </a:bodyPr>
          <a:lstStyle/>
          <a:p>
            <a:r>
              <a:rPr lang="en-US" sz="4900" b="1" dirty="0">
                <a:latin typeface="Geneva" panose="020B0503030404040204" pitchFamily="34" charset="0"/>
                <a:ea typeface="Geneva" panose="020B0503030404040204" pitchFamily="34" charset="0"/>
              </a:rPr>
              <a:t>My Feelings &amp;</a:t>
            </a:r>
            <a:br>
              <a:rPr lang="en-US" sz="4900" b="1" dirty="0">
                <a:latin typeface="Geneva" panose="020B0503030404040204" pitchFamily="34" charset="0"/>
                <a:ea typeface="Geneva" panose="020B0503030404040204" pitchFamily="34" charset="0"/>
              </a:rPr>
            </a:br>
            <a:r>
              <a:rPr lang="en-US" sz="4900" b="1" dirty="0">
                <a:latin typeface="Geneva" panose="020B0503030404040204" pitchFamily="34" charset="0"/>
                <a:ea typeface="Geneva" panose="020B0503030404040204" pitchFamily="34" charset="0"/>
              </a:rPr>
              <a:t>Your Feelings</a:t>
            </a:r>
            <a:endParaRPr lang="en-US" dirty="0"/>
          </a:p>
        </p:txBody>
      </p:sp>
      <p:sp>
        <p:nvSpPr>
          <p:cNvPr id="3" name="Slide Number Placeholder 2">
            <a:extLst>
              <a:ext uri="{FF2B5EF4-FFF2-40B4-BE49-F238E27FC236}">
                <a16:creationId xmlns:a16="http://schemas.microsoft.com/office/drawing/2014/main" id="{147DCC0B-A7CA-DC4B-9FF7-E652B303AEF4}"/>
              </a:ext>
            </a:extLst>
          </p:cNvPr>
          <p:cNvSpPr>
            <a:spLocks noGrp="1"/>
          </p:cNvSpPr>
          <p:nvPr>
            <p:ph type="sldNum" sz="quarter" idx="12"/>
          </p:nvPr>
        </p:nvSpPr>
        <p:spPr/>
        <p:txBody>
          <a:bodyPr/>
          <a:lstStyle/>
          <a:p>
            <a:fld id="{38D5A50C-A09A-C243-89BA-C67AF97C9103}" type="slidenum">
              <a:rPr lang="en-US" smtClean="0"/>
              <a:t>1</a:t>
            </a:fld>
            <a:endParaRPr lang="en-US"/>
          </a:p>
        </p:txBody>
      </p:sp>
      <p:pic>
        <p:nvPicPr>
          <p:cNvPr id="5" name="Picture 4">
            <a:extLst>
              <a:ext uri="{FF2B5EF4-FFF2-40B4-BE49-F238E27FC236}">
                <a16:creationId xmlns:a16="http://schemas.microsoft.com/office/drawing/2014/main" id="{5AC07E18-E5C1-F53A-47EF-F638853C6A1A}"/>
              </a:ext>
            </a:extLst>
          </p:cNvPr>
          <p:cNvPicPr>
            <a:picLocks noChangeAspect="1"/>
          </p:cNvPicPr>
          <p:nvPr/>
        </p:nvPicPr>
        <p:blipFill>
          <a:blip r:embed="rId3"/>
          <a:stretch>
            <a:fillRect/>
          </a:stretch>
        </p:blipFill>
        <p:spPr>
          <a:xfrm>
            <a:off x="274387" y="2541337"/>
            <a:ext cx="3792287" cy="3401400"/>
          </a:xfrm>
          <a:prstGeom prst="rect">
            <a:avLst/>
          </a:prstGeom>
        </p:spPr>
      </p:pic>
      <p:pic>
        <p:nvPicPr>
          <p:cNvPr id="9" name="Picture 8" descr="A cartoon of a child with blonde hair&#10;&#10;Description automatically generated">
            <a:extLst>
              <a:ext uri="{FF2B5EF4-FFF2-40B4-BE49-F238E27FC236}">
                <a16:creationId xmlns:a16="http://schemas.microsoft.com/office/drawing/2014/main" id="{CEF3188D-BAFF-C9F3-1F81-97E1397C5989}"/>
              </a:ext>
            </a:extLst>
          </p:cNvPr>
          <p:cNvPicPr>
            <a:picLocks noChangeAspect="1"/>
          </p:cNvPicPr>
          <p:nvPr/>
        </p:nvPicPr>
        <p:blipFill>
          <a:blip r:embed="rId4"/>
          <a:stretch>
            <a:fillRect/>
          </a:stretch>
        </p:blipFill>
        <p:spPr>
          <a:xfrm>
            <a:off x="4295273" y="2481856"/>
            <a:ext cx="3192690" cy="3401400"/>
          </a:xfrm>
          <a:prstGeom prst="rect">
            <a:avLst/>
          </a:prstGeom>
        </p:spPr>
      </p:pic>
      <p:pic>
        <p:nvPicPr>
          <p:cNvPr id="10" name="Picture 9">
            <a:extLst>
              <a:ext uri="{FF2B5EF4-FFF2-40B4-BE49-F238E27FC236}">
                <a16:creationId xmlns:a16="http://schemas.microsoft.com/office/drawing/2014/main" id="{6EC8FC3F-7AEE-1784-9B55-46F760A7EF00}"/>
              </a:ext>
            </a:extLst>
          </p:cNvPr>
          <p:cNvPicPr>
            <a:picLocks noChangeAspect="1"/>
          </p:cNvPicPr>
          <p:nvPr/>
        </p:nvPicPr>
        <p:blipFill>
          <a:blip r:embed="rId5"/>
          <a:stretch>
            <a:fillRect/>
          </a:stretch>
        </p:blipFill>
        <p:spPr>
          <a:xfrm>
            <a:off x="8125328" y="2173362"/>
            <a:ext cx="3792288" cy="3752369"/>
          </a:xfrm>
          <a:prstGeom prst="rect">
            <a:avLst/>
          </a:prstGeom>
        </p:spPr>
      </p:pic>
    </p:spTree>
    <p:extLst>
      <p:ext uri="{BB962C8B-B14F-4D97-AF65-F5344CB8AC3E}">
        <p14:creationId xmlns:p14="http://schemas.microsoft.com/office/powerpoint/2010/main" val="1038291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C3CDFD-0143-50A1-D914-BBEE53297133}"/>
              </a:ext>
            </a:extLst>
          </p:cNvPr>
          <p:cNvSpPr>
            <a:spLocks noGrp="1"/>
          </p:cNvSpPr>
          <p:nvPr>
            <p:ph type="sldNum" sz="quarter" idx="12"/>
          </p:nvPr>
        </p:nvSpPr>
        <p:spPr/>
        <p:txBody>
          <a:bodyPr/>
          <a:lstStyle/>
          <a:p>
            <a:fld id="{D39ACFD3-CAE5-3145-A790-48A65BCA910C}" type="slidenum">
              <a:rPr lang="en-US" smtClean="0"/>
              <a:t>10</a:t>
            </a:fld>
            <a:endParaRPr lang="en-US"/>
          </a:p>
        </p:txBody>
      </p:sp>
      <p:sp>
        <p:nvSpPr>
          <p:cNvPr id="4" name="TextBox 3">
            <a:extLst>
              <a:ext uri="{FF2B5EF4-FFF2-40B4-BE49-F238E27FC236}">
                <a16:creationId xmlns:a16="http://schemas.microsoft.com/office/drawing/2014/main" id="{B6BAF93F-5B9A-CCBF-5E94-191F4916DDBB}"/>
              </a:ext>
            </a:extLst>
          </p:cNvPr>
          <p:cNvSpPr txBox="1"/>
          <p:nvPr/>
        </p:nvSpPr>
        <p:spPr>
          <a:xfrm>
            <a:off x="0" y="136525"/>
            <a:ext cx="12192000" cy="769441"/>
          </a:xfrm>
          <a:prstGeom prst="rect">
            <a:avLst/>
          </a:prstGeom>
          <a:noFill/>
        </p:spPr>
        <p:txBody>
          <a:bodyPr wrap="square" rtlCol="0">
            <a:spAutoFit/>
          </a:bodyPr>
          <a:lstStyle/>
          <a:p>
            <a:pPr algn="ctr"/>
            <a:r>
              <a:rPr lang="en-US" sz="4400" b="1" dirty="0">
                <a:latin typeface="Geneva" panose="020B0503030404040204" pitchFamily="34" charset="0"/>
                <a:ea typeface="Geneva" panose="020B0503030404040204" pitchFamily="34" charset="0"/>
              </a:rPr>
              <a:t>Communicating Frustrated Feelings</a:t>
            </a:r>
          </a:p>
        </p:txBody>
      </p:sp>
      <p:pic>
        <p:nvPicPr>
          <p:cNvPr id="3" name="Picture 2">
            <a:extLst>
              <a:ext uri="{FF2B5EF4-FFF2-40B4-BE49-F238E27FC236}">
                <a16:creationId xmlns:a16="http://schemas.microsoft.com/office/drawing/2014/main" id="{2939C46A-17D3-41CE-B975-F37DA4AC2C74}"/>
              </a:ext>
            </a:extLst>
          </p:cNvPr>
          <p:cNvPicPr>
            <a:picLocks noChangeAspect="1"/>
          </p:cNvPicPr>
          <p:nvPr/>
        </p:nvPicPr>
        <p:blipFill>
          <a:blip r:embed="rId3"/>
          <a:stretch>
            <a:fillRect/>
          </a:stretch>
        </p:blipFill>
        <p:spPr>
          <a:xfrm>
            <a:off x="4308348" y="1641566"/>
            <a:ext cx="3575304" cy="5181600"/>
          </a:xfrm>
          <a:prstGeom prst="rect">
            <a:avLst/>
          </a:prstGeom>
        </p:spPr>
      </p:pic>
    </p:spTree>
    <p:extLst>
      <p:ext uri="{BB962C8B-B14F-4D97-AF65-F5344CB8AC3E}">
        <p14:creationId xmlns:p14="http://schemas.microsoft.com/office/powerpoint/2010/main" val="11397570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B352FB-1312-8D4A-AD03-A220A1BABEAC}"/>
              </a:ext>
            </a:extLst>
          </p:cNvPr>
          <p:cNvSpPr txBox="1"/>
          <p:nvPr/>
        </p:nvSpPr>
        <p:spPr>
          <a:xfrm>
            <a:off x="1524000" y="457200"/>
            <a:ext cx="9144000" cy="923330"/>
          </a:xfrm>
          <a:prstGeom prst="rect">
            <a:avLst/>
          </a:prstGeom>
          <a:noFill/>
        </p:spPr>
        <p:txBody>
          <a:bodyPr wrap="square" rtlCol="0">
            <a:spAutoFit/>
          </a:bodyPr>
          <a:lstStyle/>
          <a:p>
            <a:pPr algn="ctr"/>
            <a:r>
              <a:rPr lang="en-US" sz="5400" b="1" dirty="0"/>
              <a:t>MORE FEELINGS!</a:t>
            </a:r>
          </a:p>
        </p:txBody>
      </p:sp>
      <p:sp>
        <p:nvSpPr>
          <p:cNvPr id="2" name="Slide Number Placeholder 1">
            <a:extLst>
              <a:ext uri="{FF2B5EF4-FFF2-40B4-BE49-F238E27FC236}">
                <a16:creationId xmlns:a16="http://schemas.microsoft.com/office/drawing/2014/main" id="{E35E7C9A-BA56-C247-A2F3-299D35A4E1AB}"/>
              </a:ext>
            </a:extLst>
          </p:cNvPr>
          <p:cNvSpPr>
            <a:spLocks noGrp="1"/>
          </p:cNvSpPr>
          <p:nvPr>
            <p:ph type="sldNum" sz="quarter" idx="12"/>
          </p:nvPr>
        </p:nvSpPr>
        <p:spPr/>
        <p:txBody>
          <a:bodyPr/>
          <a:lstStyle/>
          <a:p>
            <a:pPr>
              <a:defRPr/>
            </a:pPr>
            <a:fld id="{C4682F76-CDCA-3C45-BF4E-41E8E9B934CE}" type="slidenum">
              <a:rPr lang="en-US" altLang="en-US" smtClean="0"/>
              <a:pPr>
                <a:defRPr/>
              </a:pPr>
              <a:t>11</a:t>
            </a:fld>
            <a:endParaRPr lang="en-US" altLang="en-US" dirty="0"/>
          </a:p>
        </p:txBody>
      </p:sp>
      <p:pic>
        <p:nvPicPr>
          <p:cNvPr id="4" name="Picture 3">
            <a:extLst>
              <a:ext uri="{FF2B5EF4-FFF2-40B4-BE49-F238E27FC236}">
                <a16:creationId xmlns:a16="http://schemas.microsoft.com/office/drawing/2014/main" id="{904FF436-E010-3FEE-B5EE-2E3F9E3242C1}"/>
              </a:ext>
            </a:extLst>
          </p:cNvPr>
          <p:cNvPicPr>
            <a:picLocks noChangeAspect="1"/>
          </p:cNvPicPr>
          <p:nvPr/>
        </p:nvPicPr>
        <p:blipFill>
          <a:blip r:embed="rId3"/>
          <a:stretch>
            <a:fillRect/>
          </a:stretch>
        </p:blipFill>
        <p:spPr>
          <a:xfrm>
            <a:off x="406063" y="1623928"/>
            <a:ext cx="2431755" cy="2358288"/>
          </a:xfrm>
          <a:prstGeom prst="rect">
            <a:avLst/>
          </a:prstGeom>
        </p:spPr>
      </p:pic>
      <p:pic>
        <p:nvPicPr>
          <p:cNvPr id="6" name="Picture 5">
            <a:extLst>
              <a:ext uri="{FF2B5EF4-FFF2-40B4-BE49-F238E27FC236}">
                <a16:creationId xmlns:a16="http://schemas.microsoft.com/office/drawing/2014/main" id="{A0D79EC6-047F-A41C-080A-622A48AA0256}"/>
              </a:ext>
            </a:extLst>
          </p:cNvPr>
          <p:cNvPicPr>
            <a:picLocks noChangeAspect="1"/>
          </p:cNvPicPr>
          <p:nvPr/>
        </p:nvPicPr>
        <p:blipFill>
          <a:blip r:embed="rId4"/>
          <a:stretch>
            <a:fillRect/>
          </a:stretch>
        </p:blipFill>
        <p:spPr>
          <a:xfrm>
            <a:off x="3478157" y="1676400"/>
            <a:ext cx="2340753" cy="2305816"/>
          </a:xfrm>
          <a:prstGeom prst="rect">
            <a:avLst/>
          </a:prstGeom>
        </p:spPr>
      </p:pic>
      <p:pic>
        <p:nvPicPr>
          <p:cNvPr id="7" name="Picture 6">
            <a:extLst>
              <a:ext uri="{FF2B5EF4-FFF2-40B4-BE49-F238E27FC236}">
                <a16:creationId xmlns:a16="http://schemas.microsoft.com/office/drawing/2014/main" id="{98F9C273-CFDC-73F1-856F-27319D17093F}"/>
              </a:ext>
            </a:extLst>
          </p:cNvPr>
          <p:cNvPicPr>
            <a:picLocks noChangeAspect="1"/>
          </p:cNvPicPr>
          <p:nvPr/>
        </p:nvPicPr>
        <p:blipFill>
          <a:blip r:embed="rId5"/>
          <a:stretch>
            <a:fillRect/>
          </a:stretch>
        </p:blipFill>
        <p:spPr>
          <a:xfrm>
            <a:off x="6504213" y="1749445"/>
            <a:ext cx="2106387" cy="2232771"/>
          </a:xfrm>
          <a:prstGeom prst="rect">
            <a:avLst/>
          </a:prstGeom>
        </p:spPr>
      </p:pic>
      <p:pic>
        <p:nvPicPr>
          <p:cNvPr id="8" name="Picture 7">
            <a:extLst>
              <a:ext uri="{FF2B5EF4-FFF2-40B4-BE49-F238E27FC236}">
                <a16:creationId xmlns:a16="http://schemas.microsoft.com/office/drawing/2014/main" id="{6A93B117-B9E6-679B-2033-497A130904A3}"/>
              </a:ext>
            </a:extLst>
          </p:cNvPr>
          <p:cNvPicPr>
            <a:picLocks noChangeAspect="1"/>
          </p:cNvPicPr>
          <p:nvPr/>
        </p:nvPicPr>
        <p:blipFill>
          <a:blip r:embed="rId6"/>
          <a:stretch>
            <a:fillRect/>
          </a:stretch>
        </p:blipFill>
        <p:spPr>
          <a:xfrm>
            <a:off x="9445184" y="1590944"/>
            <a:ext cx="2340753" cy="2385624"/>
          </a:xfrm>
          <a:prstGeom prst="rect">
            <a:avLst/>
          </a:prstGeom>
        </p:spPr>
      </p:pic>
      <p:pic>
        <p:nvPicPr>
          <p:cNvPr id="9" name="Picture 8">
            <a:extLst>
              <a:ext uri="{FF2B5EF4-FFF2-40B4-BE49-F238E27FC236}">
                <a16:creationId xmlns:a16="http://schemas.microsoft.com/office/drawing/2014/main" id="{5F0060FB-4C07-66B0-87BE-C23614F241A0}"/>
              </a:ext>
            </a:extLst>
          </p:cNvPr>
          <p:cNvPicPr>
            <a:picLocks noChangeAspect="1"/>
          </p:cNvPicPr>
          <p:nvPr/>
        </p:nvPicPr>
        <p:blipFill>
          <a:blip r:embed="rId7"/>
          <a:stretch>
            <a:fillRect/>
          </a:stretch>
        </p:blipFill>
        <p:spPr>
          <a:xfrm>
            <a:off x="1667441" y="4000772"/>
            <a:ext cx="2340753" cy="2466600"/>
          </a:xfrm>
          <a:prstGeom prst="rect">
            <a:avLst/>
          </a:prstGeom>
        </p:spPr>
      </p:pic>
      <p:pic>
        <p:nvPicPr>
          <p:cNvPr id="10" name="Picture 9">
            <a:extLst>
              <a:ext uri="{FF2B5EF4-FFF2-40B4-BE49-F238E27FC236}">
                <a16:creationId xmlns:a16="http://schemas.microsoft.com/office/drawing/2014/main" id="{172786B7-E39A-6427-3C35-3CD5E0AD7780}"/>
              </a:ext>
            </a:extLst>
          </p:cNvPr>
          <p:cNvPicPr>
            <a:picLocks noChangeAspect="1"/>
          </p:cNvPicPr>
          <p:nvPr/>
        </p:nvPicPr>
        <p:blipFill>
          <a:blip r:embed="rId8"/>
          <a:stretch>
            <a:fillRect/>
          </a:stretch>
        </p:blipFill>
        <p:spPr>
          <a:xfrm>
            <a:off x="5134451" y="3784500"/>
            <a:ext cx="2059697" cy="2936975"/>
          </a:xfrm>
          <a:prstGeom prst="rect">
            <a:avLst/>
          </a:prstGeom>
        </p:spPr>
      </p:pic>
      <p:pic>
        <p:nvPicPr>
          <p:cNvPr id="11" name="Picture 10">
            <a:extLst>
              <a:ext uri="{FF2B5EF4-FFF2-40B4-BE49-F238E27FC236}">
                <a16:creationId xmlns:a16="http://schemas.microsoft.com/office/drawing/2014/main" id="{A8826F32-8048-DCC5-F76D-D541683D5B2C}"/>
              </a:ext>
            </a:extLst>
          </p:cNvPr>
          <p:cNvPicPr>
            <a:picLocks noChangeAspect="1"/>
          </p:cNvPicPr>
          <p:nvPr/>
        </p:nvPicPr>
        <p:blipFill>
          <a:blip r:embed="rId9"/>
          <a:stretch>
            <a:fillRect/>
          </a:stretch>
        </p:blipFill>
        <p:spPr>
          <a:xfrm>
            <a:off x="7724901" y="3915299"/>
            <a:ext cx="2943099" cy="3001609"/>
          </a:xfrm>
          <a:prstGeom prst="rect">
            <a:avLst/>
          </a:prstGeom>
        </p:spPr>
      </p:pic>
    </p:spTree>
    <p:extLst>
      <p:ext uri="{BB962C8B-B14F-4D97-AF65-F5344CB8AC3E}">
        <p14:creationId xmlns:p14="http://schemas.microsoft.com/office/powerpoint/2010/main" val="859482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28C8C2A-6A62-7B4D-A816-469B79E6B1B8}"/>
              </a:ext>
            </a:extLst>
          </p:cNvPr>
          <p:cNvSpPr>
            <a:spLocks noGrp="1"/>
          </p:cNvSpPr>
          <p:nvPr>
            <p:ph type="sldNum" sz="quarter" idx="12"/>
          </p:nvPr>
        </p:nvSpPr>
        <p:spPr/>
        <p:txBody>
          <a:bodyPr/>
          <a:lstStyle/>
          <a:p>
            <a:fld id="{38D5A50C-A09A-C243-89BA-C67AF97C9103}" type="slidenum">
              <a:rPr lang="en-US" smtClean="0"/>
              <a:t>12</a:t>
            </a:fld>
            <a:endParaRPr lang="en-US" dirty="0"/>
          </a:p>
        </p:txBody>
      </p:sp>
      <p:pic>
        <p:nvPicPr>
          <p:cNvPr id="6" name="3.69 Sometimes you feel">
            <a:hlinkClick r:id="" action="ppaction://media"/>
            <a:extLst>
              <a:ext uri="{FF2B5EF4-FFF2-40B4-BE49-F238E27FC236}">
                <a16:creationId xmlns:a16="http://schemas.microsoft.com/office/drawing/2014/main" id="{F472DC4E-72CA-E1B1-25DB-338162D4CFE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62741" y="136525"/>
            <a:ext cx="10647464" cy="5989199"/>
          </a:xfrm>
          <a:prstGeom prst="rect">
            <a:avLst/>
          </a:prstGeom>
        </p:spPr>
      </p:pic>
    </p:spTree>
    <p:extLst>
      <p:ext uri="{BB962C8B-B14F-4D97-AF65-F5344CB8AC3E}">
        <p14:creationId xmlns:p14="http://schemas.microsoft.com/office/powerpoint/2010/main" val="330061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No cap SafeLifeSammyENDING copy">
            <a:hlinkClick r:id="" action="ppaction://media"/>
            <a:extLst>
              <a:ext uri="{FF2B5EF4-FFF2-40B4-BE49-F238E27FC236}">
                <a16:creationId xmlns:a16="http://schemas.microsoft.com/office/drawing/2014/main" id="{964B8C1A-451F-6DFF-A0F8-C798B3285F0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rcRect l="26165" t="19042" r="29930" b="16005"/>
          <a:stretch/>
        </p:blipFill>
        <p:spPr>
          <a:xfrm>
            <a:off x="3333350" y="1130013"/>
            <a:ext cx="5525300" cy="4597977"/>
          </a:xfrm>
        </p:spPr>
      </p:pic>
      <p:sp>
        <p:nvSpPr>
          <p:cNvPr id="2" name="TextBox 1">
            <a:extLst>
              <a:ext uri="{FF2B5EF4-FFF2-40B4-BE49-F238E27FC236}">
                <a16:creationId xmlns:a16="http://schemas.microsoft.com/office/drawing/2014/main" id="{EC1187F1-770D-3F03-9606-01BD48667E0D}"/>
              </a:ext>
            </a:extLst>
          </p:cNvPr>
          <p:cNvSpPr txBox="1"/>
          <p:nvPr/>
        </p:nvSpPr>
        <p:spPr>
          <a:xfrm>
            <a:off x="7840578" y="1763207"/>
            <a:ext cx="2177716" cy="1477328"/>
          </a:xfrm>
          <a:prstGeom prst="rect">
            <a:avLst/>
          </a:prstGeom>
          <a:noFill/>
        </p:spPr>
        <p:txBody>
          <a:bodyPr wrap="square" rtlCol="0">
            <a:spAutoFit/>
          </a:bodyPr>
          <a:lstStyle/>
          <a:p>
            <a:pPr algn="ctr"/>
            <a:r>
              <a:rPr lang="en-US" sz="4500" b="1" dirty="0"/>
              <a:t>Peace Out!</a:t>
            </a:r>
          </a:p>
        </p:txBody>
      </p:sp>
      <p:sp>
        <p:nvSpPr>
          <p:cNvPr id="3" name="TextBox 2">
            <a:extLst>
              <a:ext uri="{FF2B5EF4-FFF2-40B4-BE49-F238E27FC236}">
                <a16:creationId xmlns:a16="http://schemas.microsoft.com/office/drawing/2014/main" id="{122F15E5-191D-DD86-F391-7FE0CE382E2F}"/>
              </a:ext>
            </a:extLst>
          </p:cNvPr>
          <p:cNvSpPr txBox="1"/>
          <p:nvPr/>
        </p:nvSpPr>
        <p:spPr>
          <a:xfrm>
            <a:off x="2064018" y="1316885"/>
            <a:ext cx="2538664" cy="4247317"/>
          </a:xfrm>
          <a:prstGeom prst="rect">
            <a:avLst/>
          </a:prstGeom>
          <a:noFill/>
        </p:spPr>
        <p:txBody>
          <a:bodyPr wrap="square" rtlCol="0">
            <a:spAutoFit/>
          </a:bodyPr>
          <a:lstStyle/>
          <a:p>
            <a:r>
              <a:rPr lang="en-US" sz="3000" b="1" dirty="0"/>
              <a:t>Good Job everyone!</a:t>
            </a:r>
          </a:p>
          <a:p>
            <a:pPr algn="ctr"/>
            <a:endParaRPr lang="en-US" sz="3000" b="1" dirty="0"/>
          </a:p>
          <a:p>
            <a:r>
              <a:rPr lang="en-US" sz="3000" b="1" dirty="0"/>
              <a:t>Remember -  </a:t>
            </a:r>
          </a:p>
          <a:p>
            <a:pPr marL="342900" indent="-342900">
              <a:buFont typeface="Arial" panose="020B0604020202020204" pitchFamily="34" charset="0"/>
              <a:buChar char="•"/>
            </a:pPr>
            <a:r>
              <a:rPr lang="en-US" sz="3000" b="1" dirty="0"/>
              <a:t>Have fun.</a:t>
            </a:r>
          </a:p>
          <a:p>
            <a:pPr marL="342900" indent="-342900">
              <a:buFont typeface="Arial" panose="020B0604020202020204" pitchFamily="34" charset="0"/>
              <a:buChar char="•"/>
            </a:pPr>
            <a:r>
              <a:rPr lang="en-US" sz="3000" b="1" dirty="0"/>
              <a:t>Be a thinker.  </a:t>
            </a:r>
          </a:p>
          <a:p>
            <a:pPr marL="342900" indent="-342900">
              <a:buFont typeface="Arial" panose="020B0604020202020204" pitchFamily="34" charset="0"/>
              <a:buChar char="•"/>
            </a:pPr>
            <a:r>
              <a:rPr lang="en-US" sz="3000" b="1" dirty="0"/>
              <a:t>Stand up for safety! </a:t>
            </a:r>
          </a:p>
        </p:txBody>
      </p:sp>
    </p:spTree>
    <p:extLst>
      <p:ext uri="{BB962C8B-B14F-4D97-AF65-F5344CB8AC3E}">
        <p14:creationId xmlns:p14="http://schemas.microsoft.com/office/powerpoint/2010/main" val="19446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33"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A3FE-CF37-A44F-8E1A-D4658292F6EB}"/>
              </a:ext>
            </a:extLst>
          </p:cNvPr>
          <p:cNvSpPr>
            <a:spLocks noGrp="1"/>
          </p:cNvSpPr>
          <p:nvPr>
            <p:ph type="title"/>
          </p:nvPr>
        </p:nvSpPr>
        <p:spPr>
          <a:xfrm>
            <a:off x="1524000" y="1"/>
            <a:ext cx="9144000" cy="1690689"/>
          </a:xfrm>
        </p:spPr>
        <p:txBody>
          <a:bodyPr/>
          <a:lstStyle/>
          <a:p>
            <a:pPr algn="ctr"/>
            <a:r>
              <a:rPr lang="en-US" b="1" dirty="0">
                <a:latin typeface="Geneva" panose="020B0503030404040204" pitchFamily="34" charset="0"/>
                <a:ea typeface="Geneva" panose="020B0503030404040204" pitchFamily="34" charset="0"/>
              </a:rPr>
              <a:t>Vocabulary</a:t>
            </a:r>
          </a:p>
        </p:txBody>
      </p:sp>
      <p:sp>
        <p:nvSpPr>
          <p:cNvPr id="3" name="Slide Number Placeholder 2">
            <a:extLst>
              <a:ext uri="{FF2B5EF4-FFF2-40B4-BE49-F238E27FC236}">
                <a16:creationId xmlns:a16="http://schemas.microsoft.com/office/drawing/2014/main" id="{1FA86CF1-984D-4246-ABAE-13AFCE3A78CA}"/>
              </a:ext>
            </a:extLst>
          </p:cNvPr>
          <p:cNvSpPr>
            <a:spLocks noGrp="1"/>
          </p:cNvSpPr>
          <p:nvPr>
            <p:ph type="sldNum" sz="quarter" idx="12"/>
          </p:nvPr>
        </p:nvSpPr>
        <p:spPr/>
        <p:txBody>
          <a:bodyPr/>
          <a:lstStyle/>
          <a:p>
            <a:fld id="{38D5A50C-A09A-C243-89BA-C67AF97C9103}" type="slidenum">
              <a:rPr lang="en-US" smtClean="0"/>
              <a:t>2</a:t>
            </a:fld>
            <a:endParaRPr lang="en-US" dirty="0"/>
          </a:p>
        </p:txBody>
      </p:sp>
      <p:pic>
        <p:nvPicPr>
          <p:cNvPr id="4" name="Picture 3">
            <a:extLst>
              <a:ext uri="{FF2B5EF4-FFF2-40B4-BE49-F238E27FC236}">
                <a16:creationId xmlns:a16="http://schemas.microsoft.com/office/drawing/2014/main" id="{0B396735-9207-8E10-DBAA-1485DA3842EE}"/>
              </a:ext>
            </a:extLst>
          </p:cNvPr>
          <p:cNvPicPr>
            <a:picLocks noChangeAspect="1"/>
          </p:cNvPicPr>
          <p:nvPr/>
        </p:nvPicPr>
        <p:blipFill rotWithShape="1">
          <a:blip r:embed="rId3"/>
          <a:srcRect l="20881" r="13236" b="14023"/>
          <a:stretch/>
        </p:blipFill>
        <p:spPr>
          <a:xfrm>
            <a:off x="5632174" y="2146953"/>
            <a:ext cx="4860509" cy="4754880"/>
          </a:xfrm>
          <a:prstGeom prst="rect">
            <a:avLst/>
          </a:prstGeom>
        </p:spPr>
      </p:pic>
      <p:pic>
        <p:nvPicPr>
          <p:cNvPr id="5" name="Picture 4">
            <a:extLst>
              <a:ext uri="{FF2B5EF4-FFF2-40B4-BE49-F238E27FC236}">
                <a16:creationId xmlns:a16="http://schemas.microsoft.com/office/drawing/2014/main" id="{41381CC5-C1E8-0045-80DA-7C079858AA59}"/>
              </a:ext>
            </a:extLst>
          </p:cNvPr>
          <p:cNvPicPr>
            <a:picLocks noChangeAspect="1"/>
          </p:cNvPicPr>
          <p:nvPr/>
        </p:nvPicPr>
        <p:blipFill rotWithShape="1">
          <a:blip r:embed="rId4"/>
          <a:srcRect l="29870" t="54713" r="15303" b="10776"/>
          <a:stretch/>
        </p:blipFill>
        <p:spPr>
          <a:xfrm>
            <a:off x="3254746" y="4848048"/>
            <a:ext cx="4259511" cy="2009953"/>
          </a:xfrm>
          <a:prstGeom prst="rect">
            <a:avLst/>
          </a:prstGeom>
        </p:spPr>
      </p:pic>
      <p:pic>
        <p:nvPicPr>
          <p:cNvPr id="8" name="Picture 7">
            <a:extLst>
              <a:ext uri="{FF2B5EF4-FFF2-40B4-BE49-F238E27FC236}">
                <a16:creationId xmlns:a16="http://schemas.microsoft.com/office/drawing/2014/main" id="{3F449847-BA22-124A-4CA2-9DE392291089}"/>
              </a:ext>
            </a:extLst>
          </p:cNvPr>
          <p:cNvPicPr>
            <a:picLocks noChangeAspect="1"/>
          </p:cNvPicPr>
          <p:nvPr/>
        </p:nvPicPr>
        <p:blipFill>
          <a:blip r:embed="rId5"/>
          <a:stretch>
            <a:fillRect/>
          </a:stretch>
        </p:blipFill>
        <p:spPr>
          <a:xfrm>
            <a:off x="4407175" y="1289120"/>
            <a:ext cx="3829695" cy="2911618"/>
          </a:xfrm>
          <a:prstGeom prst="rect">
            <a:avLst/>
          </a:prstGeom>
        </p:spPr>
      </p:pic>
    </p:spTree>
    <p:extLst>
      <p:ext uri="{BB962C8B-B14F-4D97-AF65-F5344CB8AC3E}">
        <p14:creationId xmlns:p14="http://schemas.microsoft.com/office/powerpoint/2010/main" val="2251058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A3FE-CF37-A44F-8E1A-D4658292F6EB}"/>
              </a:ext>
            </a:extLst>
          </p:cNvPr>
          <p:cNvSpPr>
            <a:spLocks noGrp="1"/>
          </p:cNvSpPr>
          <p:nvPr>
            <p:ph type="title"/>
          </p:nvPr>
        </p:nvSpPr>
        <p:spPr>
          <a:xfrm>
            <a:off x="0" y="1"/>
            <a:ext cx="12192000" cy="1025235"/>
          </a:xfrm>
        </p:spPr>
        <p:txBody>
          <a:bodyPr/>
          <a:lstStyle/>
          <a:p>
            <a:pPr algn="ctr"/>
            <a:r>
              <a:rPr lang="en-US" b="1" dirty="0">
                <a:latin typeface="Geneva" panose="020B0503030404040204" pitchFamily="34" charset="0"/>
                <a:ea typeface="Geneva" panose="020B0503030404040204" pitchFamily="34" charset="0"/>
              </a:rPr>
              <a:t>Name The Feeling</a:t>
            </a:r>
          </a:p>
        </p:txBody>
      </p:sp>
      <p:pic>
        <p:nvPicPr>
          <p:cNvPr id="5" name="Picture 4">
            <a:extLst>
              <a:ext uri="{FF2B5EF4-FFF2-40B4-BE49-F238E27FC236}">
                <a16:creationId xmlns:a16="http://schemas.microsoft.com/office/drawing/2014/main" id="{722BCB6B-54E4-8C73-967F-F7710322F1BA}"/>
              </a:ext>
            </a:extLst>
          </p:cNvPr>
          <p:cNvPicPr>
            <a:picLocks noChangeAspect="1"/>
          </p:cNvPicPr>
          <p:nvPr/>
        </p:nvPicPr>
        <p:blipFill>
          <a:blip r:embed="rId3"/>
          <a:stretch>
            <a:fillRect/>
          </a:stretch>
        </p:blipFill>
        <p:spPr>
          <a:xfrm>
            <a:off x="830147" y="1482332"/>
            <a:ext cx="2614874" cy="2345348"/>
          </a:xfrm>
          <a:prstGeom prst="rect">
            <a:avLst/>
          </a:prstGeom>
        </p:spPr>
      </p:pic>
      <p:pic>
        <p:nvPicPr>
          <p:cNvPr id="6" name="Picture 5">
            <a:extLst>
              <a:ext uri="{FF2B5EF4-FFF2-40B4-BE49-F238E27FC236}">
                <a16:creationId xmlns:a16="http://schemas.microsoft.com/office/drawing/2014/main" id="{278B15CA-BA96-228B-BE3D-0607D56B5D0F}"/>
              </a:ext>
            </a:extLst>
          </p:cNvPr>
          <p:cNvPicPr>
            <a:picLocks noChangeAspect="1"/>
          </p:cNvPicPr>
          <p:nvPr/>
        </p:nvPicPr>
        <p:blipFill>
          <a:blip r:embed="rId4"/>
          <a:stretch>
            <a:fillRect/>
          </a:stretch>
        </p:blipFill>
        <p:spPr>
          <a:xfrm>
            <a:off x="8681087" y="1114358"/>
            <a:ext cx="2614875" cy="2587350"/>
          </a:xfrm>
          <a:prstGeom prst="rect">
            <a:avLst/>
          </a:prstGeom>
        </p:spPr>
      </p:pic>
      <p:pic>
        <p:nvPicPr>
          <p:cNvPr id="7" name="Picture 6">
            <a:extLst>
              <a:ext uri="{FF2B5EF4-FFF2-40B4-BE49-F238E27FC236}">
                <a16:creationId xmlns:a16="http://schemas.microsoft.com/office/drawing/2014/main" id="{9E344D6B-4C87-32DA-36C6-E3D9B0A5D2DA}"/>
              </a:ext>
            </a:extLst>
          </p:cNvPr>
          <p:cNvPicPr>
            <a:picLocks noChangeAspect="1"/>
          </p:cNvPicPr>
          <p:nvPr/>
        </p:nvPicPr>
        <p:blipFill>
          <a:blip r:embed="rId5"/>
          <a:stretch>
            <a:fillRect/>
          </a:stretch>
        </p:blipFill>
        <p:spPr>
          <a:xfrm>
            <a:off x="4674193" y="1482331"/>
            <a:ext cx="2386137" cy="2345348"/>
          </a:xfrm>
          <a:prstGeom prst="rect">
            <a:avLst/>
          </a:prstGeom>
        </p:spPr>
      </p:pic>
      <p:pic>
        <p:nvPicPr>
          <p:cNvPr id="8" name="Picture 7">
            <a:extLst>
              <a:ext uri="{FF2B5EF4-FFF2-40B4-BE49-F238E27FC236}">
                <a16:creationId xmlns:a16="http://schemas.microsoft.com/office/drawing/2014/main" id="{ACAE8CE9-C1B2-0DB2-EBAA-6EFC91FC64C9}"/>
              </a:ext>
            </a:extLst>
          </p:cNvPr>
          <p:cNvPicPr>
            <a:picLocks noChangeAspect="1"/>
          </p:cNvPicPr>
          <p:nvPr/>
        </p:nvPicPr>
        <p:blipFill rotWithShape="1">
          <a:blip r:embed="rId6"/>
          <a:srcRect l="16667" t="3252" r="9165" b="20616"/>
          <a:stretch/>
        </p:blipFill>
        <p:spPr>
          <a:xfrm>
            <a:off x="6461424" y="3800863"/>
            <a:ext cx="3520776" cy="2709236"/>
          </a:xfrm>
          <a:prstGeom prst="rect">
            <a:avLst/>
          </a:prstGeom>
        </p:spPr>
      </p:pic>
      <p:pic>
        <p:nvPicPr>
          <p:cNvPr id="9" name="Picture 8">
            <a:extLst>
              <a:ext uri="{FF2B5EF4-FFF2-40B4-BE49-F238E27FC236}">
                <a16:creationId xmlns:a16="http://schemas.microsoft.com/office/drawing/2014/main" id="{2CC8EB05-6E10-84AB-C83C-A16360F3DEF2}"/>
              </a:ext>
            </a:extLst>
          </p:cNvPr>
          <p:cNvPicPr>
            <a:picLocks noChangeAspect="1"/>
          </p:cNvPicPr>
          <p:nvPr/>
        </p:nvPicPr>
        <p:blipFill>
          <a:blip r:embed="rId7"/>
          <a:stretch>
            <a:fillRect/>
          </a:stretch>
        </p:blipFill>
        <p:spPr>
          <a:xfrm>
            <a:off x="2873451" y="3437047"/>
            <a:ext cx="2328574" cy="2466905"/>
          </a:xfrm>
          <a:prstGeom prst="rect">
            <a:avLst/>
          </a:prstGeom>
        </p:spPr>
      </p:pic>
      <p:pic>
        <p:nvPicPr>
          <p:cNvPr id="10" name="Picture 9" descr="A blue and white rectangle with black text&#10;&#10;Description automatically generated">
            <a:extLst>
              <a:ext uri="{FF2B5EF4-FFF2-40B4-BE49-F238E27FC236}">
                <a16:creationId xmlns:a16="http://schemas.microsoft.com/office/drawing/2014/main" id="{E18A682F-3703-2B7E-A69B-E9D71CC0108E}"/>
              </a:ext>
            </a:extLst>
          </p:cNvPr>
          <p:cNvPicPr>
            <a:picLocks noChangeAspect="1"/>
          </p:cNvPicPr>
          <p:nvPr/>
        </p:nvPicPr>
        <p:blipFill>
          <a:blip r:embed="rId8"/>
          <a:stretch>
            <a:fillRect/>
          </a:stretch>
        </p:blipFill>
        <p:spPr>
          <a:xfrm>
            <a:off x="1198565" y="3827679"/>
            <a:ext cx="1549400" cy="787400"/>
          </a:xfrm>
          <a:prstGeom prst="rect">
            <a:avLst/>
          </a:prstGeom>
        </p:spPr>
      </p:pic>
      <p:pic>
        <p:nvPicPr>
          <p:cNvPr id="12" name="Picture 11" descr="A blue and white rectangle with black letters&#10;&#10;Description automatically generated">
            <a:extLst>
              <a:ext uri="{FF2B5EF4-FFF2-40B4-BE49-F238E27FC236}">
                <a16:creationId xmlns:a16="http://schemas.microsoft.com/office/drawing/2014/main" id="{89862A11-8C05-4AB7-ACD0-8DFDC05EAC77}"/>
              </a:ext>
            </a:extLst>
          </p:cNvPr>
          <p:cNvPicPr>
            <a:picLocks noChangeAspect="1"/>
          </p:cNvPicPr>
          <p:nvPr/>
        </p:nvPicPr>
        <p:blipFill>
          <a:blip r:embed="rId9"/>
          <a:stretch>
            <a:fillRect/>
          </a:stretch>
        </p:blipFill>
        <p:spPr>
          <a:xfrm>
            <a:off x="5327511" y="3859429"/>
            <a:ext cx="1079500" cy="723900"/>
          </a:xfrm>
          <a:prstGeom prst="rect">
            <a:avLst/>
          </a:prstGeom>
        </p:spPr>
      </p:pic>
      <p:pic>
        <p:nvPicPr>
          <p:cNvPr id="14" name="Picture 13" descr="A blue and white rectangular sign with black text&#10;&#10;Description automatically generated">
            <a:extLst>
              <a:ext uri="{FF2B5EF4-FFF2-40B4-BE49-F238E27FC236}">
                <a16:creationId xmlns:a16="http://schemas.microsoft.com/office/drawing/2014/main" id="{CEB83992-4CB5-42BF-5B11-3260384738A5}"/>
              </a:ext>
            </a:extLst>
          </p:cNvPr>
          <p:cNvPicPr>
            <a:picLocks noChangeAspect="1"/>
          </p:cNvPicPr>
          <p:nvPr/>
        </p:nvPicPr>
        <p:blipFill>
          <a:blip r:embed="rId10"/>
          <a:stretch>
            <a:fillRect/>
          </a:stretch>
        </p:blipFill>
        <p:spPr>
          <a:xfrm>
            <a:off x="9552790" y="3681749"/>
            <a:ext cx="1244600" cy="787400"/>
          </a:xfrm>
          <a:prstGeom prst="rect">
            <a:avLst/>
          </a:prstGeom>
        </p:spPr>
      </p:pic>
      <p:pic>
        <p:nvPicPr>
          <p:cNvPr id="16" name="Picture 15" descr="A blue and white rectangle with black text&#10;&#10;Description automatically generated">
            <a:extLst>
              <a:ext uri="{FF2B5EF4-FFF2-40B4-BE49-F238E27FC236}">
                <a16:creationId xmlns:a16="http://schemas.microsoft.com/office/drawing/2014/main" id="{94F45172-84DA-1B4E-26B2-8FB633CFC939}"/>
              </a:ext>
            </a:extLst>
          </p:cNvPr>
          <p:cNvPicPr>
            <a:picLocks noChangeAspect="1"/>
          </p:cNvPicPr>
          <p:nvPr/>
        </p:nvPicPr>
        <p:blipFill>
          <a:blip r:embed="rId11"/>
          <a:stretch>
            <a:fillRect/>
          </a:stretch>
        </p:blipFill>
        <p:spPr>
          <a:xfrm>
            <a:off x="3256688" y="5879267"/>
            <a:ext cx="1562100" cy="876300"/>
          </a:xfrm>
          <a:prstGeom prst="rect">
            <a:avLst/>
          </a:prstGeom>
        </p:spPr>
      </p:pic>
      <p:pic>
        <p:nvPicPr>
          <p:cNvPr id="18" name="Picture 17" descr="A blue and white rectangle with black text&#10;&#10;Description automatically generated">
            <a:extLst>
              <a:ext uri="{FF2B5EF4-FFF2-40B4-BE49-F238E27FC236}">
                <a16:creationId xmlns:a16="http://schemas.microsoft.com/office/drawing/2014/main" id="{0660F8E8-4E06-E3F6-1E6B-E3A0E46E66E7}"/>
              </a:ext>
            </a:extLst>
          </p:cNvPr>
          <p:cNvPicPr>
            <a:picLocks noChangeAspect="1"/>
          </p:cNvPicPr>
          <p:nvPr/>
        </p:nvPicPr>
        <p:blipFill>
          <a:blip r:embed="rId12"/>
          <a:stretch>
            <a:fillRect/>
          </a:stretch>
        </p:blipFill>
        <p:spPr>
          <a:xfrm>
            <a:off x="7170345" y="6089985"/>
            <a:ext cx="2146300" cy="774700"/>
          </a:xfrm>
          <a:prstGeom prst="rect">
            <a:avLst/>
          </a:prstGeom>
        </p:spPr>
      </p:pic>
      <p:sp>
        <p:nvSpPr>
          <p:cNvPr id="3" name="TextBox 2">
            <a:extLst>
              <a:ext uri="{FF2B5EF4-FFF2-40B4-BE49-F238E27FC236}">
                <a16:creationId xmlns:a16="http://schemas.microsoft.com/office/drawing/2014/main" id="{37DB242C-9C63-5E39-E1FC-F8685F97D235}"/>
              </a:ext>
            </a:extLst>
          </p:cNvPr>
          <p:cNvSpPr txBox="1"/>
          <p:nvPr/>
        </p:nvSpPr>
        <p:spPr>
          <a:xfrm>
            <a:off x="11295962" y="6382814"/>
            <a:ext cx="645025" cy="276999"/>
          </a:xfrm>
          <a:prstGeom prst="rect">
            <a:avLst/>
          </a:prstGeom>
          <a:noFill/>
        </p:spPr>
        <p:txBody>
          <a:bodyPr wrap="square" rtlCol="0">
            <a:spAutoFit/>
          </a:bodyPr>
          <a:lstStyle/>
          <a:p>
            <a:r>
              <a:rPr lang="en-US" sz="1200" dirty="0"/>
              <a:t>41</a:t>
            </a:r>
          </a:p>
        </p:txBody>
      </p:sp>
      <p:sp>
        <p:nvSpPr>
          <p:cNvPr id="4" name="Slide Number Placeholder 3">
            <a:extLst>
              <a:ext uri="{FF2B5EF4-FFF2-40B4-BE49-F238E27FC236}">
                <a16:creationId xmlns:a16="http://schemas.microsoft.com/office/drawing/2014/main" id="{18B9CC00-1BE9-CA22-DA1D-BE251610619E}"/>
              </a:ext>
            </a:extLst>
          </p:cNvPr>
          <p:cNvSpPr>
            <a:spLocks noGrp="1"/>
          </p:cNvSpPr>
          <p:nvPr>
            <p:ph type="sldNum" sz="quarter" idx="12"/>
          </p:nvPr>
        </p:nvSpPr>
        <p:spPr/>
        <p:txBody>
          <a:bodyPr/>
          <a:lstStyle/>
          <a:p>
            <a:fld id="{D39ACFD3-CAE5-3145-A790-48A65BCA910C}" type="slidenum">
              <a:rPr lang="en-US" smtClean="0"/>
              <a:t>3</a:t>
            </a:fld>
            <a:endParaRPr lang="en-US"/>
          </a:p>
        </p:txBody>
      </p:sp>
    </p:spTree>
    <p:extLst>
      <p:ext uri="{BB962C8B-B14F-4D97-AF65-F5344CB8AC3E}">
        <p14:creationId xmlns:p14="http://schemas.microsoft.com/office/powerpoint/2010/main" val="2473589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616733-6395-9742-A43B-AF078C81DA20}"/>
              </a:ext>
            </a:extLst>
          </p:cNvPr>
          <p:cNvSpPr txBox="1"/>
          <p:nvPr/>
        </p:nvSpPr>
        <p:spPr>
          <a:xfrm>
            <a:off x="0" y="517417"/>
            <a:ext cx="12192000" cy="769441"/>
          </a:xfrm>
          <a:prstGeom prst="rect">
            <a:avLst/>
          </a:prstGeom>
          <a:noFill/>
        </p:spPr>
        <p:txBody>
          <a:bodyPr wrap="square" rtlCol="0">
            <a:spAutoFit/>
          </a:bodyPr>
          <a:lstStyle/>
          <a:p>
            <a:pPr algn="ctr"/>
            <a:r>
              <a:rPr lang="en-US" sz="4400" b="1" dirty="0">
                <a:latin typeface="Geneva" panose="020B0503030404040204" pitchFamily="34" charset="0"/>
                <a:ea typeface="Geneva" panose="020B0503030404040204" pitchFamily="34" charset="0"/>
              </a:rPr>
              <a:t>Frustrated</a:t>
            </a:r>
          </a:p>
        </p:txBody>
      </p:sp>
      <p:sp>
        <p:nvSpPr>
          <p:cNvPr id="2" name="Slide Number Placeholder 1">
            <a:extLst>
              <a:ext uri="{FF2B5EF4-FFF2-40B4-BE49-F238E27FC236}">
                <a16:creationId xmlns:a16="http://schemas.microsoft.com/office/drawing/2014/main" id="{6DD8D3F5-4DAA-B341-BB01-B1684711AD1D}"/>
              </a:ext>
            </a:extLst>
          </p:cNvPr>
          <p:cNvSpPr>
            <a:spLocks noGrp="1"/>
          </p:cNvSpPr>
          <p:nvPr>
            <p:ph type="sldNum" sz="quarter" idx="12"/>
          </p:nvPr>
        </p:nvSpPr>
        <p:spPr/>
        <p:txBody>
          <a:bodyPr/>
          <a:lstStyle/>
          <a:p>
            <a:pPr>
              <a:defRPr/>
            </a:pPr>
            <a:fld id="{C4682F76-CDCA-3C45-BF4E-41E8E9B934CE}" type="slidenum">
              <a:rPr lang="en-US" altLang="en-US" smtClean="0"/>
              <a:pPr>
                <a:defRPr/>
              </a:pPr>
              <a:t>4</a:t>
            </a:fld>
            <a:endParaRPr lang="en-US" altLang="en-US" dirty="0"/>
          </a:p>
        </p:txBody>
      </p:sp>
      <p:pic>
        <p:nvPicPr>
          <p:cNvPr id="5" name="Picture 4">
            <a:extLst>
              <a:ext uri="{FF2B5EF4-FFF2-40B4-BE49-F238E27FC236}">
                <a16:creationId xmlns:a16="http://schemas.microsoft.com/office/drawing/2014/main" id="{4551041E-17CB-0C4C-B076-D0772F68E3B4}"/>
              </a:ext>
            </a:extLst>
          </p:cNvPr>
          <p:cNvPicPr>
            <a:picLocks noChangeAspect="1"/>
          </p:cNvPicPr>
          <p:nvPr/>
        </p:nvPicPr>
        <p:blipFill rotWithShape="1">
          <a:blip r:embed="rId3"/>
          <a:srcRect l="16667" t="3252" r="9165" b="20616"/>
          <a:stretch/>
        </p:blipFill>
        <p:spPr>
          <a:xfrm>
            <a:off x="3200400" y="1502882"/>
            <a:ext cx="6781800" cy="5218593"/>
          </a:xfrm>
          <a:prstGeom prst="rect">
            <a:avLst/>
          </a:prstGeom>
        </p:spPr>
      </p:pic>
    </p:spTree>
    <p:extLst>
      <p:ext uri="{BB962C8B-B14F-4D97-AF65-F5344CB8AC3E}">
        <p14:creationId xmlns:p14="http://schemas.microsoft.com/office/powerpoint/2010/main" val="2305792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A3FE-CF37-A44F-8E1A-D4658292F6EB}"/>
              </a:ext>
            </a:extLst>
          </p:cNvPr>
          <p:cNvSpPr>
            <a:spLocks noGrp="1"/>
          </p:cNvSpPr>
          <p:nvPr>
            <p:ph type="title"/>
          </p:nvPr>
        </p:nvSpPr>
        <p:spPr>
          <a:xfrm>
            <a:off x="1" y="1"/>
            <a:ext cx="12192000" cy="1690689"/>
          </a:xfrm>
        </p:spPr>
        <p:txBody>
          <a:bodyPr/>
          <a:lstStyle/>
          <a:p>
            <a:pPr algn="ctr"/>
            <a:r>
              <a:rPr lang="en-US" b="1" dirty="0">
                <a:latin typeface="Geneva" panose="020B0503030404040204" pitchFamily="34" charset="0"/>
                <a:ea typeface="Geneva" panose="020B0503030404040204" pitchFamily="34" charset="0"/>
                <a:cs typeface="Arial" panose="020B0604020202020204" pitchFamily="34" charset="0"/>
              </a:rPr>
              <a:t>What Can Make A Person Feel Frustrated?</a:t>
            </a:r>
          </a:p>
        </p:txBody>
      </p:sp>
      <p:sp>
        <p:nvSpPr>
          <p:cNvPr id="3" name="Slide Number Placeholder 2">
            <a:extLst>
              <a:ext uri="{FF2B5EF4-FFF2-40B4-BE49-F238E27FC236}">
                <a16:creationId xmlns:a16="http://schemas.microsoft.com/office/drawing/2014/main" id="{1FA86CF1-984D-4246-ABAE-13AFCE3A78CA}"/>
              </a:ext>
            </a:extLst>
          </p:cNvPr>
          <p:cNvSpPr>
            <a:spLocks noGrp="1"/>
          </p:cNvSpPr>
          <p:nvPr>
            <p:ph type="sldNum" sz="quarter" idx="12"/>
          </p:nvPr>
        </p:nvSpPr>
        <p:spPr/>
        <p:txBody>
          <a:bodyPr/>
          <a:lstStyle/>
          <a:p>
            <a:fld id="{38D5A50C-A09A-C243-89BA-C67AF97C9103}" type="slidenum">
              <a:rPr lang="en-US" smtClean="0"/>
              <a:t>5</a:t>
            </a:fld>
            <a:endParaRPr lang="en-US" dirty="0"/>
          </a:p>
        </p:txBody>
      </p:sp>
      <p:pic>
        <p:nvPicPr>
          <p:cNvPr id="5" name="Picture 4">
            <a:extLst>
              <a:ext uri="{FF2B5EF4-FFF2-40B4-BE49-F238E27FC236}">
                <a16:creationId xmlns:a16="http://schemas.microsoft.com/office/drawing/2014/main" id="{7F9FCDC0-217F-0106-9264-67F6F997A821}"/>
              </a:ext>
            </a:extLst>
          </p:cNvPr>
          <p:cNvPicPr>
            <a:picLocks noChangeAspect="1"/>
          </p:cNvPicPr>
          <p:nvPr/>
        </p:nvPicPr>
        <p:blipFill>
          <a:blip r:embed="rId3"/>
          <a:stretch>
            <a:fillRect/>
          </a:stretch>
        </p:blipFill>
        <p:spPr>
          <a:xfrm>
            <a:off x="420007" y="2351314"/>
            <a:ext cx="5442500" cy="3993926"/>
          </a:xfrm>
          <a:prstGeom prst="rect">
            <a:avLst/>
          </a:prstGeom>
        </p:spPr>
      </p:pic>
      <p:pic>
        <p:nvPicPr>
          <p:cNvPr id="7" name="Picture 6">
            <a:extLst>
              <a:ext uri="{FF2B5EF4-FFF2-40B4-BE49-F238E27FC236}">
                <a16:creationId xmlns:a16="http://schemas.microsoft.com/office/drawing/2014/main" id="{728DAE3A-6794-50E2-FB29-824E2225F226}"/>
              </a:ext>
            </a:extLst>
          </p:cNvPr>
          <p:cNvPicPr>
            <a:picLocks noChangeAspect="1"/>
          </p:cNvPicPr>
          <p:nvPr/>
        </p:nvPicPr>
        <p:blipFill>
          <a:blip r:embed="rId4"/>
          <a:stretch>
            <a:fillRect/>
          </a:stretch>
        </p:blipFill>
        <p:spPr>
          <a:xfrm>
            <a:off x="9875707" y="1766890"/>
            <a:ext cx="2209800" cy="4711700"/>
          </a:xfrm>
          <a:prstGeom prst="rect">
            <a:avLst/>
          </a:prstGeom>
        </p:spPr>
      </p:pic>
      <p:pic>
        <p:nvPicPr>
          <p:cNvPr id="9" name="Picture 8">
            <a:extLst>
              <a:ext uri="{FF2B5EF4-FFF2-40B4-BE49-F238E27FC236}">
                <a16:creationId xmlns:a16="http://schemas.microsoft.com/office/drawing/2014/main" id="{8D193254-8A3C-B299-A5D0-BAFAB06F860C}"/>
              </a:ext>
            </a:extLst>
          </p:cNvPr>
          <p:cNvPicPr>
            <a:picLocks noChangeAspect="1"/>
          </p:cNvPicPr>
          <p:nvPr/>
        </p:nvPicPr>
        <p:blipFill>
          <a:blip r:embed="rId5"/>
          <a:stretch>
            <a:fillRect/>
          </a:stretch>
        </p:blipFill>
        <p:spPr>
          <a:xfrm>
            <a:off x="8255000" y="2097090"/>
            <a:ext cx="1727200" cy="4813300"/>
          </a:xfrm>
          <a:prstGeom prst="rect">
            <a:avLst/>
          </a:prstGeom>
        </p:spPr>
      </p:pic>
    </p:spTree>
    <p:extLst>
      <p:ext uri="{BB962C8B-B14F-4D97-AF65-F5344CB8AC3E}">
        <p14:creationId xmlns:p14="http://schemas.microsoft.com/office/powerpoint/2010/main" val="940022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A3FE-CF37-A44F-8E1A-D4658292F6EB}"/>
              </a:ext>
            </a:extLst>
          </p:cNvPr>
          <p:cNvSpPr>
            <a:spLocks noGrp="1"/>
          </p:cNvSpPr>
          <p:nvPr>
            <p:ph type="title"/>
          </p:nvPr>
        </p:nvSpPr>
        <p:spPr>
          <a:xfrm>
            <a:off x="0" y="1"/>
            <a:ext cx="12192000" cy="1690689"/>
          </a:xfrm>
        </p:spPr>
        <p:txBody>
          <a:bodyPr>
            <a:noAutofit/>
          </a:bodyPr>
          <a:lstStyle/>
          <a:p>
            <a:pPr algn="ctr"/>
            <a:r>
              <a:rPr lang="en-US" b="1" dirty="0">
                <a:latin typeface="Geneva" panose="020B0503030404040204" pitchFamily="34" charset="0"/>
                <a:ea typeface="Geneva" panose="020B0503030404040204" pitchFamily="34" charset="0"/>
              </a:rPr>
              <a:t>What Do You Do </a:t>
            </a:r>
            <a:br>
              <a:rPr lang="en-US" b="1" dirty="0">
                <a:latin typeface="Geneva" panose="020B0503030404040204" pitchFamily="34" charset="0"/>
                <a:ea typeface="Geneva" panose="020B0503030404040204" pitchFamily="34" charset="0"/>
              </a:rPr>
            </a:br>
            <a:r>
              <a:rPr lang="en-US" b="1" dirty="0">
                <a:latin typeface="Geneva" panose="020B0503030404040204" pitchFamily="34" charset="0"/>
                <a:ea typeface="Geneva" panose="020B0503030404040204" pitchFamily="34" charset="0"/>
              </a:rPr>
              <a:t>When You’re Frustrated?</a:t>
            </a:r>
          </a:p>
        </p:txBody>
      </p:sp>
      <p:sp>
        <p:nvSpPr>
          <p:cNvPr id="3" name="Slide Number Placeholder 2">
            <a:extLst>
              <a:ext uri="{FF2B5EF4-FFF2-40B4-BE49-F238E27FC236}">
                <a16:creationId xmlns:a16="http://schemas.microsoft.com/office/drawing/2014/main" id="{1FA86CF1-984D-4246-ABAE-13AFCE3A78CA}"/>
              </a:ext>
            </a:extLst>
          </p:cNvPr>
          <p:cNvSpPr>
            <a:spLocks noGrp="1"/>
          </p:cNvSpPr>
          <p:nvPr>
            <p:ph type="sldNum" sz="quarter" idx="12"/>
          </p:nvPr>
        </p:nvSpPr>
        <p:spPr/>
        <p:txBody>
          <a:bodyPr/>
          <a:lstStyle/>
          <a:p>
            <a:fld id="{38D5A50C-A09A-C243-89BA-C67AF97C9103}" type="slidenum">
              <a:rPr lang="en-US" smtClean="0"/>
              <a:t>6</a:t>
            </a:fld>
            <a:endParaRPr lang="en-US"/>
          </a:p>
        </p:txBody>
      </p:sp>
      <p:pic>
        <p:nvPicPr>
          <p:cNvPr id="4" name="Picture 3">
            <a:extLst>
              <a:ext uri="{FF2B5EF4-FFF2-40B4-BE49-F238E27FC236}">
                <a16:creationId xmlns:a16="http://schemas.microsoft.com/office/drawing/2014/main" id="{0C1E4210-3C32-B762-D81D-1B8673AC0AB2}"/>
              </a:ext>
            </a:extLst>
          </p:cNvPr>
          <p:cNvPicPr>
            <a:picLocks noChangeAspect="1"/>
          </p:cNvPicPr>
          <p:nvPr/>
        </p:nvPicPr>
        <p:blipFill>
          <a:blip r:embed="rId3"/>
          <a:stretch>
            <a:fillRect/>
          </a:stretch>
        </p:blipFill>
        <p:spPr>
          <a:xfrm>
            <a:off x="460706" y="2247520"/>
            <a:ext cx="4048819" cy="3383259"/>
          </a:xfrm>
          <a:prstGeom prst="rect">
            <a:avLst/>
          </a:prstGeom>
        </p:spPr>
      </p:pic>
      <p:pic>
        <p:nvPicPr>
          <p:cNvPr id="5" name="Picture 4">
            <a:extLst>
              <a:ext uri="{FF2B5EF4-FFF2-40B4-BE49-F238E27FC236}">
                <a16:creationId xmlns:a16="http://schemas.microsoft.com/office/drawing/2014/main" id="{482B55DF-BC4C-643F-22AC-C0DB973A6F33}"/>
              </a:ext>
            </a:extLst>
          </p:cNvPr>
          <p:cNvPicPr>
            <a:picLocks noChangeAspect="1"/>
          </p:cNvPicPr>
          <p:nvPr/>
        </p:nvPicPr>
        <p:blipFill>
          <a:blip r:embed="rId4"/>
          <a:stretch>
            <a:fillRect/>
          </a:stretch>
        </p:blipFill>
        <p:spPr>
          <a:xfrm>
            <a:off x="8554991" y="2114232"/>
            <a:ext cx="3487883" cy="3647954"/>
          </a:xfrm>
          <a:prstGeom prst="rect">
            <a:avLst/>
          </a:prstGeom>
        </p:spPr>
      </p:pic>
      <p:pic>
        <p:nvPicPr>
          <p:cNvPr id="6" name="Picture 5">
            <a:extLst>
              <a:ext uri="{FF2B5EF4-FFF2-40B4-BE49-F238E27FC236}">
                <a16:creationId xmlns:a16="http://schemas.microsoft.com/office/drawing/2014/main" id="{02EC61A1-A7E5-1FD3-E5EB-EC3C09CDBB7F}"/>
              </a:ext>
            </a:extLst>
          </p:cNvPr>
          <p:cNvPicPr>
            <a:picLocks noChangeAspect="1"/>
          </p:cNvPicPr>
          <p:nvPr/>
        </p:nvPicPr>
        <p:blipFill>
          <a:blip r:embed="rId5"/>
          <a:stretch>
            <a:fillRect/>
          </a:stretch>
        </p:blipFill>
        <p:spPr>
          <a:xfrm>
            <a:off x="4612487" y="1963210"/>
            <a:ext cx="3176302" cy="4393140"/>
          </a:xfrm>
          <a:prstGeom prst="rect">
            <a:avLst/>
          </a:prstGeom>
        </p:spPr>
      </p:pic>
    </p:spTree>
    <p:extLst>
      <p:ext uri="{BB962C8B-B14F-4D97-AF65-F5344CB8AC3E}">
        <p14:creationId xmlns:p14="http://schemas.microsoft.com/office/powerpoint/2010/main" val="2861353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A3FE-CF37-A44F-8E1A-D4658292F6EB}"/>
              </a:ext>
            </a:extLst>
          </p:cNvPr>
          <p:cNvSpPr>
            <a:spLocks noGrp="1"/>
          </p:cNvSpPr>
          <p:nvPr>
            <p:ph type="title"/>
          </p:nvPr>
        </p:nvSpPr>
        <p:spPr>
          <a:xfrm>
            <a:off x="0" y="-266700"/>
            <a:ext cx="12192000" cy="2459039"/>
          </a:xfrm>
        </p:spPr>
        <p:txBody>
          <a:bodyPr/>
          <a:lstStyle/>
          <a:p>
            <a:pPr algn="ctr"/>
            <a:r>
              <a:rPr lang="en-US" b="1" dirty="0">
                <a:latin typeface="Geneva" panose="020B0503030404040204" pitchFamily="34" charset="0"/>
                <a:ea typeface="Geneva" panose="020B0503030404040204" pitchFamily="34" charset="0"/>
              </a:rPr>
              <a:t>What Can You Do </a:t>
            </a:r>
            <a:br>
              <a:rPr lang="en-US" b="1" dirty="0">
                <a:latin typeface="Geneva" panose="020B0503030404040204" pitchFamily="34" charset="0"/>
                <a:ea typeface="Geneva" panose="020B0503030404040204" pitchFamily="34" charset="0"/>
              </a:rPr>
            </a:br>
            <a:r>
              <a:rPr lang="en-US" b="1" dirty="0">
                <a:latin typeface="Geneva" panose="020B0503030404040204" pitchFamily="34" charset="0"/>
                <a:ea typeface="Geneva" panose="020B0503030404040204" pitchFamily="34" charset="0"/>
              </a:rPr>
              <a:t>When Someone Else Is Frustrated?</a:t>
            </a:r>
          </a:p>
        </p:txBody>
      </p:sp>
      <p:sp>
        <p:nvSpPr>
          <p:cNvPr id="3" name="Slide Number Placeholder 2">
            <a:extLst>
              <a:ext uri="{FF2B5EF4-FFF2-40B4-BE49-F238E27FC236}">
                <a16:creationId xmlns:a16="http://schemas.microsoft.com/office/drawing/2014/main" id="{1FA86CF1-984D-4246-ABAE-13AFCE3A78CA}"/>
              </a:ext>
            </a:extLst>
          </p:cNvPr>
          <p:cNvSpPr>
            <a:spLocks noGrp="1"/>
          </p:cNvSpPr>
          <p:nvPr>
            <p:ph type="sldNum" sz="quarter" idx="12"/>
          </p:nvPr>
        </p:nvSpPr>
        <p:spPr/>
        <p:txBody>
          <a:bodyPr/>
          <a:lstStyle/>
          <a:p>
            <a:fld id="{38D5A50C-A09A-C243-89BA-C67AF97C9103}" type="slidenum">
              <a:rPr lang="en-US" smtClean="0"/>
              <a:t>7</a:t>
            </a:fld>
            <a:endParaRPr lang="en-US"/>
          </a:p>
        </p:txBody>
      </p:sp>
      <p:pic>
        <p:nvPicPr>
          <p:cNvPr id="6" name="Picture 5" descr="A cartoon of a child with her hand on her chin&#10;&#10;Description automatically generated">
            <a:extLst>
              <a:ext uri="{FF2B5EF4-FFF2-40B4-BE49-F238E27FC236}">
                <a16:creationId xmlns:a16="http://schemas.microsoft.com/office/drawing/2014/main" id="{971684DF-643E-49AA-BDF7-1030EBFE11D1}"/>
              </a:ext>
            </a:extLst>
          </p:cNvPr>
          <p:cNvPicPr>
            <a:picLocks noChangeAspect="1"/>
          </p:cNvPicPr>
          <p:nvPr/>
        </p:nvPicPr>
        <p:blipFill>
          <a:blip r:embed="rId3"/>
          <a:stretch>
            <a:fillRect/>
          </a:stretch>
        </p:blipFill>
        <p:spPr>
          <a:xfrm>
            <a:off x="4140764" y="2096351"/>
            <a:ext cx="3910471" cy="4475531"/>
          </a:xfrm>
          <a:prstGeom prst="rect">
            <a:avLst/>
          </a:prstGeom>
        </p:spPr>
      </p:pic>
    </p:spTree>
    <p:extLst>
      <p:ext uri="{BB962C8B-B14F-4D97-AF65-F5344CB8AC3E}">
        <p14:creationId xmlns:p14="http://schemas.microsoft.com/office/powerpoint/2010/main" val="3038315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A3FE-CF37-A44F-8E1A-D4658292F6EB}"/>
              </a:ext>
            </a:extLst>
          </p:cNvPr>
          <p:cNvSpPr>
            <a:spLocks noGrp="1"/>
          </p:cNvSpPr>
          <p:nvPr>
            <p:ph type="title"/>
          </p:nvPr>
        </p:nvSpPr>
        <p:spPr>
          <a:xfrm>
            <a:off x="0" y="1"/>
            <a:ext cx="12192000" cy="1690689"/>
          </a:xfrm>
        </p:spPr>
        <p:txBody>
          <a:bodyPr/>
          <a:lstStyle/>
          <a:p>
            <a:pPr algn="ctr"/>
            <a:r>
              <a:rPr lang="en-US" b="1" dirty="0">
                <a:latin typeface="Geneva" panose="020B0503030404040204" pitchFamily="34" charset="0"/>
                <a:ea typeface="Geneva" panose="020B0503030404040204" pitchFamily="34" charset="0"/>
              </a:rPr>
              <a:t>Communicating Frustrated</a:t>
            </a:r>
          </a:p>
        </p:txBody>
      </p:sp>
      <p:sp>
        <p:nvSpPr>
          <p:cNvPr id="3" name="Slide Number Placeholder 2">
            <a:extLst>
              <a:ext uri="{FF2B5EF4-FFF2-40B4-BE49-F238E27FC236}">
                <a16:creationId xmlns:a16="http://schemas.microsoft.com/office/drawing/2014/main" id="{1FA86CF1-984D-4246-ABAE-13AFCE3A78CA}"/>
              </a:ext>
            </a:extLst>
          </p:cNvPr>
          <p:cNvSpPr>
            <a:spLocks noGrp="1"/>
          </p:cNvSpPr>
          <p:nvPr>
            <p:ph type="sldNum" sz="quarter" idx="12"/>
          </p:nvPr>
        </p:nvSpPr>
        <p:spPr/>
        <p:txBody>
          <a:bodyPr/>
          <a:lstStyle/>
          <a:p>
            <a:fld id="{38D5A50C-A09A-C243-89BA-C67AF97C9103}" type="slidenum">
              <a:rPr lang="en-US" smtClean="0"/>
              <a:t>8</a:t>
            </a:fld>
            <a:endParaRPr lang="en-US" dirty="0"/>
          </a:p>
        </p:txBody>
      </p:sp>
      <p:pic>
        <p:nvPicPr>
          <p:cNvPr id="4" name="Picture 3">
            <a:extLst>
              <a:ext uri="{FF2B5EF4-FFF2-40B4-BE49-F238E27FC236}">
                <a16:creationId xmlns:a16="http://schemas.microsoft.com/office/drawing/2014/main" id="{0421858A-5228-06BA-52E2-181C721AE013}"/>
              </a:ext>
            </a:extLst>
          </p:cNvPr>
          <p:cNvPicPr>
            <a:picLocks noChangeAspect="1"/>
          </p:cNvPicPr>
          <p:nvPr/>
        </p:nvPicPr>
        <p:blipFill>
          <a:blip r:embed="rId3"/>
          <a:stretch>
            <a:fillRect/>
          </a:stretch>
        </p:blipFill>
        <p:spPr>
          <a:xfrm>
            <a:off x="4285636" y="1348526"/>
            <a:ext cx="3620727" cy="5007824"/>
          </a:xfrm>
          <a:prstGeom prst="rect">
            <a:avLst/>
          </a:prstGeom>
        </p:spPr>
      </p:pic>
    </p:spTree>
    <p:extLst>
      <p:ext uri="{BB962C8B-B14F-4D97-AF65-F5344CB8AC3E}">
        <p14:creationId xmlns:p14="http://schemas.microsoft.com/office/powerpoint/2010/main" val="3332580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FA86CF1-984D-4246-ABAE-13AFCE3A78CA}"/>
              </a:ext>
            </a:extLst>
          </p:cNvPr>
          <p:cNvSpPr>
            <a:spLocks noGrp="1"/>
          </p:cNvSpPr>
          <p:nvPr>
            <p:ph type="sldNum" sz="quarter" idx="12"/>
          </p:nvPr>
        </p:nvSpPr>
        <p:spPr/>
        <p:txBody>
          <a:bodyPr/>
          <a:lstStyle/>
          <a:p>
            <a:fld id="{38D5A50C-A09A-C243-89BA-C67AF97C9103}" type="slidenum">
              <a:rPr lang="en-US" smtClean="0"/>
              <a:t>9</a:t>
            </a:fld>
            <a:endParaRPr lang="en-US" dirty="0"/>
          </a:p>
        </p:txBody>
      </p:sp>
      <p:pic>
        <p:nvPicPr>
          <p:cNvPr id="4" name="3.46 I feel frustrated">
            <a:hlinkClick r:id="" action="ppaction://media"/>
            <a:extLst>
              <a:ext uri="{FF2B5EF4-FFF2-40B4-BE49-F238E27FC236}">
                <a16:creationId xmlns:a16="http://schemas.microsoft.com/office/drawing/2014/main" id="{E3762D6C-4225-1D06-2D89-233B93D1596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27621" y="-90455"/>
            <a:ext cx="3597191" cy="6395005"/>
          </a:xfrm>
          <a:prstGeom prst="rect">
            <a:avLst/>
          </a:prstGeom>
        </p:spPr>
      </p:pic>
    </p:spTree>
    <p:extLst>
      <p:ext uri="{BB962C8B-B14F-4D97-AF65-F5344CB8AC3E}">
        <p14:creationId xmlns:p14="http://schemas.microsoft.com/office/powerpoint/2010/main" val="3211816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TotalTime>
  <Words>1676</Words>
  <Application>Microsoft Macintosh PowerPoint</Application>
  <PresentationFormat>Widescreen</PresentationFormat>
  <Paragraphs>195</Paragraphs>
  <Slides>13</Slides>
  <Notes>13</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Aptos</vt:lpstr>
      <vt:lpstr>Aptos Display</vt:lpstr>
      <vt:lpstr>Arial</vt:lpstr>
      <vt:lpstr>Calibri</vt:lpstr>
      <vt:lpstr>Geneva</vt:lpstr>
      <vt:lpstr>Symbol</vt:lpstr>
      <vt:lpstr>Times</vt:lpstr>
      <vt:lpstr>Office Theme</vt:lpstr>
      <vt:lpstr>My Feelings &amp; Your Feelings</vt:lpstr>
      <vt:lpstr>Vocabulary</vt:lpstr>
      <vt:lpstr>Name The Feeling</vt:lpstr>
      <vt:lpstr>PowerPoint Presentation</vt:lpstr>
      <vt:lpstr>What Can Make A Person Feel Frustrated?</vt:lpstr>
      <vt:lpstr>What Do You Do  When You’re Frustrated?</vt:lpstr>
      <vt:lpstr>What Can You Do  When Someone Else Is Frustrated?</vt:lpstr>
      <vt:lpstr>Communicating Frustrated</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Stacey Hoffman</dc:creator>
  <cp:lastModifiedBy>Stacey Hoffman</cp:lastModifiedBy>
  <cp:revision>2</cp:revision>
  <dcterms:created xsi:type="dcterms:W3CDTF">2024-11-14T07:30:15Z</dcterms:created>
  <dcterms:modified xsi:type="dcterms:W3CDTF">2024-11-14T07:45:58Z</dcterms:modified>
</cp:coreProperties>
</file>